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2" r:id="rId6"/>
    <p:sldId id="263" r:id="rId7"/>
    <p:sldId id="264" r:id="rId8"/>
    <p:sldId id="265" r:id="rId9"/>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60"/>
  </p:normalViewPr>
  <p:slideViewPr>
    <p:cSldViewPr snapToGrid="0">
      <p:cViewPr varScale="1">
        <p:scale>
          <a:sx n="74" d="100"/>
          <a:sy n="74" d="100"/>
        </p:scale>
        <p:origin x="3012"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525200-5FC2-41D2-B458-C24B02A12B40}" type="datetimeFigureOut">
              <a:rPr lang="en-AU" smtClean="0"/>
              <a:t>22/03/2022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102482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525200-5FC2-41D2-B458-C24B02A12B40}" type="datetimeFigureOut">
              <a:rPr lang="en-AU" smtClean="0"/>
              <a:t>22/03/2022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143197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525200-5FC2-41D2-B458-C24B02A12B40}" type="datetimeFigureOut">
              <a:rPr lang="en-AU" smtClean="0"/>
              <a:t>22/03/2022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93962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525200-5FC2-41D2-B458-C24B02A12B40}" type="datetimeFigureOut">
              <a:rPr lang="en-AU" smtClean="0"/>
              <a:t>22/03/2022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27397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525200-5FC2-41D2-B458-C24B02A12B40}" type="datetimeFigureOut">
              <a:rPr lang="en-AU" smtClean="0"/>
              <a:t>22/03/2022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150557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525200-5FC2-41D2-B458-C24B02A12B40}" type="datetimeFigureOut">
              <a:rPr lang="en-AU" smtClean="0"/>
              <a:t>22/03/2022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235555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525200-5FC2-41D2-B458-C24B02A12B40}" type="datetimeFigureOut">
              <a:rPr lang="en-AU" smtClean="0"/>
              <a:t>22/03/2022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420759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525200-5FC2-41D2-B458-C24B02A12B40}" type="datetimeFigureOut">
              <a:rPr lang="en-AU" smtClean="0"/>
              <a:t>22/03/2022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1413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25200-5FC2-41D2-B458-C24B02A12B40}" type="datetimeFigureOut">
              <a:rPr lang="en-AU" smtClean="0"/>
              <a:t>22/03/2022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301886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A7525200-5FC2-41D2-B458-C24B02A12B40}" type="datetimeFigureOut">
              <a:rPr lang="en-AU" smtClean="0"/>
              <a:t>22/03/2022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172107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A7525200-5FC2-41D2-B458-C24B02A12B40}" type="datetimeFigureOut">
              <a:rPr lang="en-AU" smtClean="0"/>
              <a:t>22/03/2022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D817FF7-F1FB-4740-BD5D-F17A2055FA93}" type="slidenum">
              <a:rPr lang="en-AU" smtClean="0"/>
              <a:t>‹#›</a:t>
            </a:fld>
            <a:endParaRPr lang="en-AU"/>
          </a:p>
        </p:txBody>
      </p:sp>
    </p:spTree>
    <p:extLst>
      <p:ext uri="{BB962C8B-B14F-4D97-AF65-F5344CB8AC3E}">
        <p14:creationId xmlns:p14="http://schemas.microsoft.com/office/powerpoint/2010/main" val="239959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A7525200-5FC2-41D2-B458-C24B02A12B40}" type="datetimeFigureOut">
              <a:rPr lang="en-AU" smtClean="0"/>
              <a:t>22/03/2022</a:t>
            </a:fld>
            <a:endParaRPr lang="en-AU"/>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7D817FF7-F1FB-4740-BD5D-F17A2055FA93}" type="slidenum">
              <a:rPr lang="en-AU" smtClean="0"/>
              <a:t>‹#›</a:t>
            </a:fld>
            <a:endParaRPr lang="en-AU"/>
          </a:p>
        </p:txBody>
      </p:sp>
    </p:spTree>
    <p:extLst>
      <p:ext uri="{BB962C8B-B14F-4D97-AF65-F5344CB8AC3E}">
        <p14:creationId xmlns:p14="http://schemas.microsoft.com/office/powerpoint/2010/main" val="125551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brentwoodps.wa.edu.au/"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brentwood.ps@education.wa.edu.au" TargetMode="External"/><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hyperlink" Target="http://www.brentwoodps.wa.edu.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053232"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2" y="-3053233"/>
            <a:ext cx="1453213" cy="7559677"/>
          </a:xfrm>
          <a:prstGeom prst="rect">
            <a:avLst/>
          </a:prstGeom>
        </p:spPr>
      </p:pic>
      <p:sp>
        <p:nvSpPr>
          <p:cNvPr id="2" name="Rectangle 1"/>
          <p:cNvSpPr/>
          <p:nvPr/>
        </p:nvSpPr>
        <p:spPr>
          <a:xfrm>
            <a:off x="1646325" y="8300940"/>
            <a:ext cx="4613118" cy="500522"/>
          </a:xfrm>
          <a:prstGeom prst="rect">
            <a:avLst/>
          </a:prstGeom>
        </p:spPr>
        <p:txBody>
          <a:bodyPr wrap="square">
            <a:spAutoFit/>
          </a:bodyPr>
          <a:lstStyle/>
          <a:p>
            <a:pPr algn="ctr">
              <a:lnSpc>
                <a:spcPct val="119000"/>
              </a:lnSpc>
              <a:spcAft>
                <a:spcPts val="600"/>
              </a:spcAft>
            </a:pPr>
            <a:r>
              <a:rPr lang="en-AU" sz="2400" kern="1400" dirty="0">
                <a:solidFill>
                  <a:srgbClr val="000000"/>
                </a:solidFill>
                <a:latin typeface="Arial Narrow" panose="020B0606020202030204" pitchFamily="34" charset="0"/>
              </a:rPr>
              <a:t>Kindergarten Information Book </a:t>
            </a:r>
            <a:r>
              <a:rPr lang="en-AU" sz="2400" kern="1400" dirty="0">
                <a:solidFill>
                  <a:srgbClr val="000000"/>
                </a:solidFill>
                <a:latin typeface="Times New Roman" panose="02020603050405020304" pitchFamily="18" charset="0"/>
              </a:rPr>
              <a:t>2022</a:t>
            </a:r>
            <a:endParaRPr lang="en-AU" sz="800" kern="1400" dirty="0">
              <a:ln>
                <a:noFill/>
              </a:ln>
              <a:solidFill>
                <a:srgbClr val="000000"/>
              </a:solidFill>
              <a:effectLst/>
              <a:latin typeface="Calibri" panose="020F0502020204030204" pitchFamily="34" charset="0"/>
            </a:endParaRPr>
          </a:p>
        </p:txBody>
      </p:sp>
      <p:pic>
        <p:nvPicPr>
          <p:cNvPr id="1026" name="Picture 2" descr="bwd logosmall size2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694" y="1342634"/>
            <a:ext cx="1820528" cy="2024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2" descr="Kindergarten /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088" y="4051679"/>
            <a:ext cx="4925498" cy="2552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CBCA127-AEFD-4B4E-8EC8-698D8A1E2A7A}"/>
              </a:ext>
            </a:extLst>
          </p:cNvPr>
          <p:cNvSpPr/>
          <p:nvPr/>
        </p:nvSpPr>
        <p:spPr>
          <a:xfrm>
            <a:off x="2095254" y="1643922"/>
            <a:ext cx="4925498" cy="1488677"/>
          </a:xfrm>
          <a:prstGeom prst="rect">
            <a:avLst/>
          </a:prstGeom>
        </p:spPr>
        <p:txBody>
          <a:bodyPr wrap="square">
            <a:spAutoFit/>
          </a:bodyPr>
          <a:lstStyle/>
          <a:p>
            <a:pPr lvl="0" algn="ctr">
              <a:lnSpc>
                <a:spcPct val="119000"/>
              </a:lnSpc>
              <a:spcAft>
                <a:spcPts val="600"/>
              </a:spcAft>
            </a:pPr>
            <a:r>
              <a:rPr lang="en-AU" sz="4000" b="1" kern="1400" dirty="0">
                <a:solidFill>
                  <a:srgbClr val="000000"/>
                </a:solidFill>
                <a:latin typeface="Arial Narrow" panose="020B0606020202030204" pitchFamily="34" charset="0"/>
              </a:rPr>
              <a:t>Brentwood Primary School </a:t>
            </a:r>
          </a:p>
        </p:txBody>
      </p:sp>
    </p:spTree>
    <p:extLst>
      <p:ext uri="{BB962C8B-B14F-4D97-AF65-F5344CB8AC3E}">
        <p14:creationId xmlns:p14="http://schemas.microsoft.com/office/powerpoint/2010/main" val="342725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053232"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2" y="-3053233"/>
            <a:ext cx="1453213" cy="7559677"/>
          </a:xfrm>
          <a:prstGeom prst="rect">
            <a:avLst/>
          </a:prstGeom>
        </p:spPr>
      </p:pic>
      <p:sp>
        <p:nvSpPr>
          <p:cNvPr id="8" name="Rectangle 7"/>
          <p:cNvSpPr/>
          <p:nvPr/>
        </p:nvSpPr>
        <p:spPr>
          <a:xfrm>
            <a:off x="292139" y="5176721"/>
            <a:ext cx="7233067" cy="625043"/>
          </a:xfrm>
          <a:prstGeom prst="rect">
            <a:avLst/>
          </a:prstGeom>
        </p:spPr>
        <p:txBody>
          <a:bodyPr wrap="square">
            <a:spAutoFit/>
          </a:bodyPr>
          <a:lstStyle/>
          <a:p>
            <a:pPr marL="359994" indent="-359994">
              <a:lnSpc>
                <a:spcPct val="119000"/>
              </a:lnSpc>
            </a:pPr>
            <a:r>
              <a:rPr lang="en-AU" sz="1600" b="1" kern="1400" dirty="0">
                <a:solidFill>
                  <a:srgbClr val="000000"/>
                </a:solidFill>
                <a:latin typeface="Arial Narrow" panose="020B0606020202030204" pitchFamily="34" charset="0"/>
              </a:rPr>
              <a:t>Public Holidays :</a:t>
            </a:r>
          </a:p>
          <a:p>
            <a:pPr marL="359994" indent="-359994">
              <a:lnSpc>
                <a:spcPct val="119000"/>
              </a:lnSpc>
            </a:pPr>
            <a:r>
              <a:rPr lang="en-AU" sz="1000" kern="1400" dirty="0">
                <a:solidFill>
                  <a:srgbClr val="000000"/>
                </a:solidFill>
                <a:latin typeface="Arial Narrow" panose="020B0606020202030204" pitchFamily="34" charset="0"/>
              </a:rPr>
              <a:t> </a:t>
            </a:r>
            <a:r>
              <a:rPr lang="en-AU" sz="1400" kern="1400" dirty="0">
                <a:solidFill>
                  <a:srgbClr val="000000"/>
                </a:solidFill>
                <a:latin typeface="Calibri" panose="020F0502020204030204" pitchFamily="34" charset="0"/>
              </a:rPr>
              <a:t> </a:t>
            </a:r>
            <a:endParaRPr lang="en-AU" sz="1400" kern="1400" dirty="0">
              <a:ln>
                <a:noFill/>
              </a:ln>
              <a:solidFill>
                <a:srgbClr val="000000"/>
              </a:solidFill>
              <a:effectLst/>
              <a:latin typeface="Calibri" panose="020F0502020204030204" pitchFamily="34" charset="0"/>
            </a:endParaRPr>
          </a:p>
        </p:txBody>
      </p:sp>
      <p:sp>
        <p:nvSpPr>
          <p:cNvPr id="10" name="Rectangle 3"/>
          <p:cNvSpPr>
            <a:spLocks noChangeArrowheads="1"/>
          </p:cNvSpPr>
          <p:nvPr/>
        </p:nvSpPr>
        <p:spPr bwMode="auto">
          <a:xfrm>
            <a:off x="165972" y="709683"/>
            <a:ext cx="7233067"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91275" algn="l"/>
              </a:tabLst>
              <a:defRPr>
                <a:solidFill>
                  <a:schemeClr val="tx1"/>
                </a:solidFill>
                <a:latin typeface="Arial" panose="020B0604020202020204" pitchFamily="34" charset="0"/>
              </a:defRPr>
            </a:lvl1pPr>
            <a:lvl2pPr eaLnBrk="0" fontAlgn="base" hangingPunct="0">
              <a:spcBef>
                <a:spcPct val="0"/>
              </a:spcBef>
              <a:spcAft>
                <a:spcPct val="0"/>
              </a:spcAft>
              <a:tabLst>
                <a:tab pos="6391275" algn="l"/>
              </a:tabLst>
              <a:defRPr>
                <a:solidFill>
                  <a:schemeClr val="tx1"/>
                </a:solidFill>
                <a:latin typeface="Arial" panose="020B0604020202020204" pitchFamily="34" charset="0"/>
              </a:defRPr>
            </a:lvl2pPr>
            <a:lvl3pPr eaLnBrk="0" fontAlgn="base" hangingPunct="0">
              <a:spcBef>
                <a:spcPct val="0"/>
              </a:spcBef>
              <a:spcAft>
                <a:spcPct val="0"/>
              </a:spcAft>
              <a:tabLst>
                <a:tab pos="6391275" algn="l"/>
              </a:tabLst>
              <a:defRPr>
                <a:solidFill>
                  <a:schemeClr val="tx1"/>
                </a:solidFill>
                <a:latin typeface="Arial" panose="020B0604020202020204" pitchFamily="34" charset="0"/>
              </a:defRPr>
            </a:lvl3pPr>
            <a:lvl4pPr eaLnBrk="0" fontAlgn="base" hangingPunct="0">
              <a:spcBef>
                <a:spcPct val="0"/>
              </a:spcBef>
              <a:spcAft>
                <a:spcPct val="0"/>
              </a:spcAft>
              <a:tabLst>
                <a:tab pos="6391275" algn="l"/>
              </a:tabLst>
              <a:defRPr>
                <a:solidFill>
                  <a:schemeClr val="tx1"/>
                </a:solidFill>
                <a:latin typeface="Arial" panose="020B0604020202020204" pitchFamily="34" charset="0"/>
              </a:defRPr>
            </a:lvl4pPr>
            <a:lvl5pPr eaLnBrk="0" fontAlgn="base" hangingPunct="0">
              <a:spcBef>
                <a:spcPct val="0"/>
              </a:spcBef>
              <a:spcAft>
                <a:spcPct val="0"/>
              </a:spcAft>
              <a:tabLst>
                <a:tab pos="6391275" algn="l"/>
              </a:tabLst>
              <a:defRPr>
                <a:solidFill>
                  <a:schemeClr val="tx1"/>
                </a:solidFill>
                <a:latin typeface="Arial" panose="020B0604020202020204" pitchFamily="34" charset="0"/>
              </a:defRPr>
            </a:lvl5pPr>
            <a:lvl6pPr eaLnBrk="0" fontAlgn="base" hangingPunct="0">
              <a:spcBef>
                <a:spcPct val="0"/>
              </a:spcBef>
              <a:spcAft>
                <a:spcPct val="0"/>
              </a:spcAft>
              <a:tabLst>
                <a:tab pos="6391275" algn="l"/>
              </a:tabLst>
              <a:defRPr>
                <a:solidFill>
                  <a:schemeClr val="tx1"/>
                </a:solidFill>
                <a:latin typeface="Arial" panose="020B0604020202020204" pitchFamily="34" charset="0"/>
              </a:defRPr>
            </a:lvl6pPr>
            <a:lvl7pPr eaLnBrk="0" fontAlgn="base" hangingPunct="0">
              <a:spcBef>
                <a:spcPct val="0"/>
              </a:spcBef>
              <a:spcAft>
                <a:spcPct val="0"/>
              </a:spcAft>
              <a:tabLst>
                <a:tab pos="6391275" algn="l"/>
              </a:tabLst>
              <a:defRPr>
                <a:solidFill>
                  <a:schemeClr val="tx1"/>
                </a:solidFill>
                <a:latin typeface="Arial" panose="020B0604020202020204" pitchFamily="34" charset="0"/>
              </a:defRPr>
            </a:lvl7pPr>
            <a:lvl8pPr eaLnBrk="0" fontAlgn="base" hangingPunct="0">
              <a:spcBef>
                <a:spcPct val="0"/>
              </a:spcBef>
              <a:spcAft>
                <a:spcPct val="0"/>
              </a:spcAft>
              <a:tabLst>
                <a:tab pos="6391275" algn="l"/>
              </a:tabLst>
              <a:defRPr>
                <a:solidFill>
                  <a:schemeClr val="tx1"/>
                </a:solidFill>
                <a:latin typeface="Arial" panose="020B0604020202020204" pitchFamily="34" charset="0"/>
              </a:defRPr>
            </a:lvl8pPr>
            <a:lvl9pPr eaLnBrk="0" fontAlgn="base" hangingPunct="0">
              <a:spcBef>
                <a:spcPct val="0"/>
              </a:spcBef>
              <a:spcAft>
                <a:spcPct val="0"/>
              </a:spcAft>
              <a:tabLst>
                <a:tab pos="63912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kumimoji="0" lang="en-AU" altLang="en-US" sz="12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kumimoji="0" lang="en-AU" altLang="en-US" sz="12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lang="en-AU" altLang="en-US" sz="1200" dirty="0">
              <a:latin typeface="Arial Narrow" panose="020B0606020202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lang="en-AU" altLang="en-US" sz="1200" dirty="0">
              <a:latin typeface="Arial Narrow" panose="020B0606020202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kumimoji="0" lang="en-AU" altLang="en-US" sz="12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r>
              <a:rPr kumimoji="0" lang="en-AU" altLang="en-US" sz="14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Dear Parents </a:t>
            </a:r>
            <a:endParaRPr kumimoji="0" lang="en-AU" altLang="en-US" sz="14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r>
              <a:rPr kumimoji="0" lang="en-AU" altLang="en-US" sz="14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Welcome to Brentwood Primary School.  We hope that during the year your child will have many engaging and enjoyable educational</a:t>
            </a:r>
            <a:r>
              <a:rPr kumimoji="0" lang="en-AU" altLang="en-US" sz="1400" b="0" i="0" u="none" strike="noStrike" cap="none" normalizeH="0" dirty="0">
                <a:ln>
                  <a:noFill/>
                </a:ln>
                <a:solidFill>
                  <a:schemeClr val="tx1"/>
                </a:solidFill>
                <a:effectLst/>
                <a:latin typeface="Arial Narrow" panose="020B0606020202030204" pitchFamily="34" charset="0"/>
                <a:ea typeface="Times New Roman" panose="02020603050405020304" pitchFamily="18" charset="0"/>
              </a:rPr>
              <a:t> </a:t>
            </a:r>
            <a:r>
              <a:rPr kumimoji="0" lang="en-AU" altLang="en-US" sz="14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experiences at Kindergarten.  The purpose of this booklet is to provide information about the operations of the Kindergarten</a:t>
            </a:r>
            <a:r>
              <a:rPr kumimoji="0" lang="en-AU" altLang="en-US" sz="1400" b="0" i="0" u="none" strike="noStrike" cap="none" normalizeH="0" dirty="0">
                <a:ln>
                  <a:noFill/>
                </a:ln>
                <a:solidFill>
                  <a:schemeClr val="tx1"/>
                </a:solidFill>
                <a:effectLst/>
                <a:latin typeface="Arial Narrow" panose="020B0606020202030204" pitchFamily="34" charset="0"/>
                <a:ea typeface="Times New Roman" panose="02020603050405020304" pitchFamily="18" charset="0"/>
              </a:rPr>
              <a:t> </a:t>
            </a:r>
            <a:r>
              <a:rPr kumimoji="0" lang="en-AU" altLang="en-US" sz="14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and give you a better understanding of how you can assist with the program.  Parents should also refer to the school handbook for other useful information.</a:t>
            </a: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lang="en-AU" altLang="en-US" sz="1200" dirty="0">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kumimoji="0" lang="en-AU" altLang="en-US" sz="1200" b="0" i="0" u="none" strike="noStrike" cap="none" normalizeH="0" baseline="0" dirty="0">
              <a:ln>
                <a:noFill/>
              </a:ln>
              <a:solidFill>
                <a:schemeClr val="tx1"/>
              </a:solidFill>
              <a:effectLst/>
              <a:latin typeface="Arial Narrow" panose="020B0606020202030204" pitchFamily="34" charset="0"/>
            </a:endParaRPr>
          </a:p>
          <a:p>
            <a:pPr defTabSz="914400"/>
            <a:r>
              <a:rPr lang="en-AU" b="1" dirty="0"/>
              <a:t>2022 Calendar - Term dates </a:t>
            </a:r>
          </a:p>
          <a:p>
            <a:pPr defTabSz="914400"/>
            <a:endParaRPr lang="en-AU" b="1" dirty="0"/>
          </a:p>
          <a:p>
            <a:pPr defTabSz="914400"/>
            <a:endParaRPr lang="en-AU" b="1" dirty="0"/>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kumimoji="0" lang="en-AU" altLang="en-US" sz="12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91275" algn="l"/>
              </a:tabLst>
            </a:pPr>
            <a:endParaRPr kumimoji="0" lang="en-AU" altLang="en-US" sz="1200" b="0" i="0" u="none" strike="noStrike" cap="none" normalizeH="0" baseline="0" dirty="0">
              <a:ln>
                <a:noFill/>
              </a:ln>
              <a:solidFill>
                <a:schemeClr val="tx1"/>
              </a:solidFill>
              <a:effectLst/>
              <a:latin typeface="Arial Narrow" panose="020B060602020203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002975949"/>
              </p:ext>
            </p:extLst>
          </p:nvPr>
        </p:nvGraphicFramePr>
        <p:xfrm>
          <a:off x="510988" y="3871452"/>
          <a:ext cx="6548718" cy="1036172"/>
        </p:xfrm>
        <a:graphic>
          <a:graphicData uri="http://schemas.openxmlformats.org/drawingml/2006/table">
            <a:tbl>
              <a:tblPr>
                <a:tableStyleId>{5C22544A-7EE6-4342-B048-85BDC9FD1C3A}</a:tableStyleId>
              </a:tblPr>
              <a:tblGrid>
                <a:gridCol w="1318438">
                  <a:extLst>
                    <a:ext uri="{9D8B030D-6E8A-4147-A177-3AD203B41FA5}">
                      <a16:colId xmlns:a16="http://schemas.microsoft.com/office/drawing/2014/main" val="2559290805"/>
                    </a:ext>
                  </a:extLst>
                </a:gridCol>
                <a:gridCol w="1779435">
                  <a:extLst>
                    <a:ext uri="{9D8B030D-6E8A-4147-A177-3AD203B41FA5}">
                      <a16:colId xmlns:a16="http://schemas.microsoft.com/office/drawing/2014/main" val="343168831"/>
                    </a:ext>
                  </a:extLst>
                </a:gridCol>
                <a:gridCol w="1435080">
                  <a:extLst>
                    <a:ext uri="{9D8B030D-6E8A-4147-A177-3AD203B41FA5}">
                      <a16:colId xmlns:a16="http://schemas.microsoft.com/office/drawing/2014/main" val="2158644332"/>
                    </a:ext>
                  </a:extLst>
                </a:gridCol>
                <a:gridCol w="2015765">
                  <a:extLst>
                    <a:ext uri="{9D8B030D-6E8A-4147-A177-3AD203B41FA5}">
                      <a16:colId xmlns:a16="http://schemas.microsoft.com/office/drawing/2014/main" val="1773627742"/>
                    </a:ext>
                  </a:extLst>
                </a:gridCol>
              </a:tblGrid>
              <a:tr h="585411">
                <a:tc>
                  <a:txBody>
                    <a:bodyPr/>
                    <a:lstStyle/>
                    <a:p>
                      <a:pPr algn="ctr">
                        <a:spcAft>
                          <a:spcPts val="0"/>
                        </a:spcAft>
                      </a:pPr>
                      <a:r>
                        <a:rPr lang="en-AU" sz="1400" dirty="0">
                          <a:effectLst/>
                        </a:rPr>
                        <a:t>Term One</a:t>
                      </a:r>
                      <a:endParaRPr lang="en-AU" sz="1050" dirty="0">
                        <a:effectLst/>
                        <a:latin typeface="Times New Roman" panose="02020603050405020304" pitchFamily="18" charset="0"/>
                        <a:ea typeface="Times New Roman" panose="02020603050405020304" pitchFamily="18" charset="0"/>
                      </a:endParaRPr>
                    </a:p>
                  </a:txBody>
                  <a:tcPr marL="67749" marR="67749" marT="0" marB="0" anchor="ctr">
                    <a:solidFill>
                      <a:schemeClr val="accent1">
                        <a:lumMod val="60000"/>
                        <a:lumOff val="40000"/>
                      </a:schemeClr>
                    </a:solidFill>
                  </a:tcPr>
                </a:tc>
                <a:tc>
                  <a:txBody>
                    <a:bodyPr/>
                    <a:lstStyle/>
                    <a:p>
                      <a:pPr algn="ctr">
                        <a:spcAft>
                          <a:spcPts val="0"/>
                        </a:spcAft>
                      </a:pPr>
                      <a:r>
                        <a:rPr lang="en-AU" sz="1400" dirty="0">
                          <a:effectLst/>
                        </a:rPr>
                        <a:t>31</a:t>
                      </a:r>
                      <a:r>
                        <a:rPr lang="en-AU" sz="1400" baseline="0" dirty="0">
                          <a:effectLst/>
                        </a:rPr>
                        <a:t> January</a:t>
                      </a:r>
                      <a:r>
                        <a:rPr lang="en-AU" sz="1400" dirty="0">
                          <a:effectLst/>
                        </a:rPr>
                        <a:t> to 8 April</a:t>
                      </a:r>
                      <a:endParaRPr lang="en-AU" sz="1050" dirty="0">
                        <a:effectLst/>
                        <a:latin typeface="Times New Roman" panose="02020603050405020304" pitchFamily="18" charset="0"/>
                        <a:ea typeface="Times New Roman" panose="02020603050405020304" pitchFamily="18" charset="0"/>
                      </a:endParaRPr>
                    </a:p>
                  </a:txBody>
                  <a:tcPr marL="67749" marR="67749" marT="0" marB="0" anchor="ctr">
                    <a:solidFill>
                      <a:schemeClr val="accent1">
                        <a:lumMod val="60000"/>
                        <a:lumOff val="40000"/>
                      </a:schemeClr>
                    </a:solidFill>
                  </a:tcPr>
                </a:tc>
                <a:tc>
                  <a:txBody>
                    <a:bodyPr/>
                    <a:lstStyle/>
                    <a:p>
                      <a:pPr algn="ctr">
                        <a:spcAft>
                          <a:spcPts val="0"/>
                        </a:spcAft>
                      </a:pPr>
                      <a:r>
                        <a:rPr lang="en-AU" sz="1400" dirty="0">
                          <a:effectLst/>
                        </a:rPr>
                        <a:t>Term Two</a:t>
                      </a:r>
                      <a:endParaRPr lang="en-AU" sz="1050" dirty="0">
                        <a:effectLst/>
                        <a:latin typeface="Times New Roman" panose="02020603050405020304" pitchFamily="18" charset="0"/>
                        <a:ea typeface="Times New Roman" panose="02020603050405020304" pitchFamily="18" charset="0"/>
                      </a:endParaRPr>
                    </a:p>
                  </a:txBody>
                  <a:tcPr marL="67749" marR="67749" marT="0" marB="0" anchor="ctr">
                    <a:solidFill>
                      <a:schemeClr val="accent2">
                        <a:lumMod val="20000"/>
                        <a:lumOff val="80000"/>
                      </a:schemeClr>
                    </a:solidFill>
                  </a:tcPr>
                </a:tc>
                <a:tc>
                  <a:txBody>
                    <a:bodyPr/>
                    <a:lstStyle/>
                    <a:p>
                      <a:pPr algn="ctr">
                        <a:spcAft>
                          <a:spcPts val="0"/>
                        </a:spcAft>
                      </a:pPr>
                      <a:r>
                        <a:rPr lang="en-AU" sz="1400" dirty="0">
                          <a:effectLst/>
                        </a:rPr>
                        <a:t>26  April to 1 July</a:t>
                      </a:r>
                      <a:endParaRPr lang="en-AU" sz="1050" dirty="0">
                        <a:effectLst/>
                        <a:latin typeface="Times New Roman" panose="02020603050405020304" pitchFamily="18" charset="0"/>
                        <a:ea typeface="Times New Roman" panose="02020603050405020304" pitchFamily="18" charset="0"/>
                      </a:endParaRPr>
                    </a:p>
                  </a:txBody>
                  <a:tcPr marL="67749" marR="67749" marT="0" marB="0" anchor="ctr">
                    <a:solidFill>
                      <a:schemeClr val="accent2">
                        <a:lumMod val="20000"/>
                        <a:lumOff val="80000"/>
                      </a:schemeClr>
                    </a:solidFill>
                  </a:tcPr>
                </a:tc>
                <a:extLst>
                  <a:ext uri="{0D108BD9-81ED-4DB2-BD59-A6C34878D82A}">
                    <a16:rowId xmlns:a16="http://schemas.microsoft.com/office/drawing/2014/main" val="406560832"/>
                  </a:ext>
                </a:extLst>
              </a:tr>
              <a:tr h="450761">
                <a:tc>
                  <a:txBody>
                    <a:bodyPr/>
                    <a:lstStyle/>
                    <a:p>
                      <a:pPr algn="ctr">
                        <a:spcAft>
                          <a:spcPts val="0"/>
                        </a:spcAft>
                      </a:pPr>
                      <a:r>
                        <a:rPr lang="en-AU" sz="1400">
                          <a:effectLst/>
                        </a:rPr>
                        <a:t>Term Three</a:t>
                      </a:r>
                      <a:endParaRPr lang="en-AU" sz="1050">
                        <a:effectLst/>
                        <a:latin typeface="Times New Roman" panose="02020603050405020304" pitchFamily="18" charset="0"/>
                        <a:ea typeface="Times New Roman" panose="02020603050405020304" pitchFamily="18" charset="0"/>
                      </a:endParaRPr>
                    </a:p>
                  </a:txBody>
                  <a:tcPr marL="67749" marR="67749" marT="0" marB="0" anchor="ctr">
                    <a:solidFill>
                      <a:schemeClr val="accent2">
                        <a:lumMod val="40000"/>
                        <a:lumOff val="60000"/>
                      </a:schemeClr>
                    </a:solidFill>
                  </a:tcPr>
                </a:tc>
                <a:tc>
                  <a:txBody>
                    <a:bodyPr/>
                    <a:lstStyle/>
                    <a:p>
                      <a:pPr algn="ctr">
                        <a:spcAft>
                          <a:spcPts val="0"/>
                        </a:spcAft>
                      </a:pPr>
                      <a:r>
                        <a:rPr lang="en-AU" sz="1400" dirty="0" smtClean="0">
                          <a:effectLst/>
                        </a:rPr>
                        <a:t>18 </a:t>
                      </a:r>
                      <a:r>
                        <a:rPr lang="en-AU" sz="1400" dirty="0">
                          <a:effectLst/>
                        </a:rPr>
                        <a:t>July to 23 September</a:t>
                      </a:r>
                      <a:endParaRPr lang="en-AU" sz="1050" dirty="0">
                        <a:effectLst/>
                        <a:latin typeface="Times New Roman" panose="02020603050405020304" pitchFamily="18" charset="0"/>
                        <a:ea typeface="Times New Roman" panose="02020603050405020304" pitchFamily="18" charset="0"/>
                      </a:endParaRPr>
                    </a:p>
                  </a:txBody>
                  <a:tcPr marL="67749" marR="67749" marT="0" marB="0" anchor="ctr">
                    <a:solidFill>
                      <a:schemeClr val="accent2">
                        <a:lumMod val="40000"/>
                        <a:lumOff val="60000"/>
                      </a:schemeClr>
                    </a:solidFill>
                  </a:tcPr>
                </a:tc>
                <a:tc>
                  <a:txBody>
                    <a:bodyPr/>
                    <a:lstStyle/>
                    <a:p>
                      <a:pPr algn="ctr">
                        <a:spcAft>
                          <a:spcPts val="0"/>
                        </a:spcAft>
                      </a:pPr>
                      <a:r>
                        <a:rPr lang="en-AU" sz="1400">
                          <a:effectLst/>
                        </a:rPr>
                        <a:t>Term Four</a:t>
                      </a:r>
                      <a:endParaRPr lang="en-AU" sz="1050">
                        <a:effectLst/>
                        <a:latin typeface="Times New Roman" panose="02020603050405020304" pitchFamily="18" charset="0"/>
                        <a:ea typeface="Times New Roman" panose="02020603050405020304" pitchFamily="18" charset="0"/>
                      </a:endParaRPr>
                    </a:p>
                  </a:txBody>
                  <a:tcPr marL="67749" marR="67749" marT="0" marB="0" anchor="ctr">
                    <a:solidFill>
                      <a:schemeClr val="accent6">
                        <a:lumMod val="20000"/>
                        <a:lumOff val="80000"/>
                      </a:schemeClr>
                    </a:solidFill>
                  </a:tcPr>
                </a:tc>
                <a:tc>
                  <a:txBody>
                    <a:bodyPr/>
                    <a:lstStyle/>
                    <a:p>
                      <a:pPr algn="ctr">
                        <a:spcAft>
                          <a:spcPts val="0"/>
                        </a:spcAft>
                      </a:pPr>
                      <a:r>
                        <a:rPr lang="en-AU" sz="1400" dirty="0">
                          <a:effectLst/>
                        </a:rPr>
                        <a:t>10  October to 15 December</a:t>
                      </a:r>
                      <a:endParaRPr lang="en-AU" sz="1050" dirty="0">
                        <a:effectLst/>
                        <a:latin typeface="Times New Roman" panose="02020603050405020304" pitchFamily="18" charset="0"/>
                        <a:ea typeface="Times New Roman" panose="02020603050405020304" pitchFamily="18" charset="0"/>
                      </a:endParaRPr>
                    </a:p>
                  </a:txBody>
                  <a:tcPr marL="67749" marR="67749" marT="0" marB="0" anchor="ctr">
                    <a:solidFill>
                      <a:schemeClr val="accent6">
                        <a:lumMod val="20000"/>
                        <a:lumOff val="80000"/>
                      </a:schemeClr>
                    </a:solidFill>
                  </a:tcPr>
                </a:tc>
                <a:extLst>
                  <a:ext uri="{0D108BD9-81ED-4DB2-BD59-A6C34878D82A}">
                    <a16:rowId xmlns:a16="http://schemas.microsoft.com/office/drawing/2014/main" val="3546197354"/>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506816925"/>
              </p:ext>
            </p:extLst>
          </p:nvPr>
        </p:nvGraphicFramePr>
        <p:xfrm>
          <a:off x="358848" y="5895423"/>
          <a:ext cx="6841977" cy="701947"/>
        </p:xfrm>
        <a:graphic>
          <a:graphicData uri="http://schemas.openxmlformats.org/drawingml/2006/table">
            <a:tbl>
              <a:tblPr>
                <a:tableStyleId>{5C22544A-7EE6-4342-B048-85BDC9FD1C3A}</a:tableStyleId>
              </a:tblPr>
              <a:tblGrid>
                <a:gridCol w="1505101">
                  <a:extLst>
                    <a:ext uri="{9D8B030D-6E8A-4147-A177-3AD203B41FA5}">
                      <a16:colId xmlns:a16="http://schemas.microsoft.com/office/drawing/2014/main" val="3645027415"/>
                    </a:ext>
                  </a:extLst>
                </a:gridCol>
                <a:gridCol w="1909153">
                  <a:extLst>
                    <a:ext uri="{9D8B030D-6E8A-4147-A177-3AD203B41FA5}">
                      <a16:colId xmlns:a16="http://schemas.microsoft.com/office/drawing/2014/main" val="3079176389"/>
                    </a:ext>
                  </a:extLst>
                </a:gridCol>
                <a:gridCol w="190579">
                  <a:extLst>
                    <a:ext uri="{9D8B030D-6E8A-4147-A177-3AD203B41FA5}">
                      <a16:colId xmlns:a16="http://schemas.microsoft.com/office/drawing/2014/main" val="1556022418"/>
                    </a:ext>
                  </a:extLst>
                </a:gridCol>
                <a:gridCol w="1622949">
                  <a:extLst>
                    <a:ext uri="{9D8B030D-6E8A-4147-A177-3AD203B41FA5}">
                      <a16:colId xmlns:a16="http://schemas.microsoft.com/office/drawing/2014/main" val="2461691023"/>
                    </a:ext>
                  </a:extLst>
                </a:gridCol>
                <a:gridCol w="1614195">
                  <a:extLst>
                    <a:ext uri="{9D8B030D-6E8A-4147-A177-3AD203B41FA5}">
                      <a16:colId xmlns:a16="http://schemas.microsoft.com/office/drawing/2014/main" val="1220337962"/>
                    </a:ext>
                  </a:extLst>
                </a:gridCol>
              </a:tblGrid>
              <a:tr h="173022">
                <a:tc>
                  <a:txBody>
                    <a:bodyPr/>
                    <a:lstStyle/>
                    <a:p>
                      <a:pPr>
                        <a:spcAft>
                          <a:spcPts val="0"/>
                        </a:spcAft>
                      </a:pPr>
                      <a:r>
                        <a:rPr lang="en-AU" sz="1200">
                          <a:effectLst/>
                        </a:rPr>
                        <a:t>Labour Day                   </a:t>
                      </a:r>
                      <a:endParaRPr lang="en-AU" sz="100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dirty="0">
                          <a:effectLst/>
                        </a:rPr>
                        <a:t>Monday </a:t>
                      </a:r>
                      <a:r>
                        <a:rPr lang="en-AU" sz="1200" dirty="0" smtClean="0">
                          <a:effectLst/>
                        </a:rPr>
                        <a:t>7 </a:t>
                      </a:r>
                      <a:r>
                        <a:rPr lang="en-AU" sz="1200" dirty="0">
                          <a:effectLst/>
                        </a:rPr>
                        <a:t>March </a:t>
                      </a:r>
                      <a:endParaRPr lang="en-AU" sz="1000" dirty="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a:effectLst/>
                        </a:rPr>
                        <a:t> </a:t>
                      </a:r>
                      <a:endParaRPr lang="en-AU" sz="100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a:effectLst/>
                        </a:rPr>
                        <a:t>ANZAC Day Holiday</a:t>
                      </a:r>
                      <a:endParaRPr lang="en-AU" sz="100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dirty="0">
                          <a:effectLst/>
                        </a:rPr>
                        <a:t>Thursday </a:t>
                      </a:r>
                      <a:r>
                        <a:rPr lang="en-AU" sz="1200" dirty="0" smtClean="0">
                          <a:effectLst/>
                        </a:rPr>
                        <a:t>25 </a:t>
                      </a:r>
                      <a:r>
                        <a:rPr lang="en-AU" sz="1200" dirty="0">
                          <a:effectLst/>
                        </a:rPr>
                        <a:t>April</a:t>
                      </a:r>
                      <a:endParaRPr lang="en-AU" sz="1000" dirty="0">
                        <a:effectLst/>
                        <a:latin typeface="Times New Roman" panose="02020603050405020304" pitchFamily="18" charset="0"/>
                        <a:ea typeface="Times New Roman" panose="02020603050405020304" pitchFamily="18" charset="0"/>
                      </a:endParaRPr>
                    </a:p>
                  </a:txBody>
                  <a:tcPr marL="67619" marR="67619" marT="0" marB="0"/>
                </a:tc>
                <a:extLst>
                  <a:ext uri="{0D108BD9-81ED-4DB2-BD59-A6C34878D82A}">
                    <a16:rowId xmlns:a16="http://schemas.microsoft.com/office/drawing/2014/main" val="1099173540"/>
                  </a:ext>
                </a:extLst>
              </a:tr>
              <a:tr h="519067">
                <a:tc>
                  <a:txBody>
                    <a:bodyPr/>
                    <a:lstStyle/>
                    <a:p>
                      <a:pPr>
                        <a:spcAft>
                          <a:spcPts val="0"/>
                        </a:spcAft>
                      </a:pPr>
                      <a:r>
                        <a:rPr lang="en-AU" sz="1200">
                          <a:effectLst/>
                        </a:rPr>
                        <a:t>Good Friday</a:t>
                      </a:r>
                      <a:endParaRPr lang="en-AU" sz="1000">
                        <a:effectLst/>
                      </a:endParaRPr>
                    </a:p>
                    <a:p>
                      <a:pPr>
                        <a:spcAft>
                          <a:spcPts val="0"/>
                        </a:spcAft>
                      </a:pPr>
                      <a:r>
                        <a:rPr lang="en-AU" sz="1200">
                          <a:effectLst/>
                        </a:rPr>
                        <a:t>Easter Monday</a:t>
                      </a:r>
                      <a:endParaRPr lang="en-AU" sz="100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dirty="0">
                          <a:effectLst/>
                        </a:rPr>
                        <a:t>Friday </a:t>
                      </a:r>
                      <a:r>
                        <a:rPr lang="en-AU" sz="1200" dirty="0" smtClean="0">
                          <a:effectLst/>
                        </a:rPr>
                        <a:t>   15 </a:t>
                      </a:r>
                      <a:r>
                        <a:rPr lang="en-AU" sz="1200" dirty="0">
                          <a:effectLst/>
                        </a:rPr>
                        <a:t>April</a:t>
                      </a:r>
                      <a:endParaRPr lang="en-AU" sz="1000" dirty="0">
                        <a:effectLst/>
                      </a:endParaRPr>
                    </a:p>
                    <a:p>
                      <a:pPr>
                        <a:spcAft>
                          <a:spcPts val="0"/>
                        </a:spcAft>
                      </a:pPr>
                      <a:r>
                        <a:rPr lang="en-AU" sz="1200" dirty="0">
                          <a:effectLst/>
                        </a:rPr>
                        <a:t>Monday </a:t>
                      </a:r>
                      <a:r>
                        <a:rPr lang="en-AU" sz="1200" dirty="0" smtClean="0">
                          <a:effectLst/>
                        </a:rPr>
                        <a:t>18 </a:t>
                      </a:r>
                      <a:r>
                        <a:rPr lang="en-AU" sz="1200" dirty="0">
                          <a:effectLst/>
                        </a:rPr>
                        <a:t>April</a:t>
                      </a:r>
                      <a:endParaRPr lang="en-AU" sz="1000" dirty="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a:effectLst/>
                        </a:rPr>
                        <a:t> </a:t>
                      </a:r>
                      <a:endParaRPr lang="en-AU" sz="100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a:effectLst/>
                        </a:rPr>
                        <a:t>Western Australia Day</a:t>
                      </a:r>
                      <a:endParaRPr lang="en-AU" sz="1000">
                        <a:effectLst/>
                      </a:endParaRPr>
                    </a:p>
                    <a:p>
                      <a:pPr>
                        <a:spcAft>
                          <a:spcPts val="0"/>
                        </a:spcAft>
                      </a:pPr>
                      <a:r>
                        <a:rPr lang="en-AU" sz="1200">
                          <a:effectLst/>
                        </a:rPr>
                        <a:t>Queens Birthday</a:t>
                      </a:r>
                      <a:endParaRPr lang="en-AU" sz="1000">
                        <a:effectLst/>
                        <a:latin typeface="Times New Roman" panose="02020603050405020304" pitchFamily="18" charset="0"/>
                        <a:ea typeface="Times New Roman" panose="02020603050405020304" pitchFamily="18" charset="0"/>
                      </a:endParaRPr>
                    </a:p>
                  </a:txBody>
                  <a:tcPr marL="67619" marR="67619" marT="0" marB="0"/>
                </a:tc>
                <a:tc>
                  <a:txBody>
                    <a:bodyPr/>
                    <a:lstStyle/>
                    <a:p>
                      <a:pPr>
                        <a:spcAft>
                          <a:spcPts val="0"/>
                        </a:spcAft>
                      </a:pPr>
                      <a:r>
                        <a:rPr lang="en-AU" sz="1200" dirty="0">
                          <a:effectLst/>
                        </a:rPr>
                        <a:t>Monday </a:t>
                      </a:r>
                      <a:r>
                        <a:rPr lang="en-AU" sz="1200" dirty="0" smtClean="0">
                          <a:effectLst/>
                        </a:rPr>
                        <a:t>6 </a:t>
                      </a:r>
                      <a:r>
                        <a:rPr lang="en-AU" sz="1200" dirty="0">
                          <a:effectLst/>
                        </a:rPr>
                        <a:t>June</a:t>
                      </a:r>
                      <a:endParaRPr lang="en-AU" sz="1000" dirty="0">
                        <a:effectLst/>
                      </a:endParaRPr>
                    </a:p>
                    <a:p>
                      <a:pPr>
                        <a:spcAft>
                          <a:spcPts val="0"/>
                        </a:spcAft>
                      </a:pPr>
                      <a:r>
                        <a:rPr lang="en-AU" sz="1200" dirty="0">
                          <a:effectLst/>
                        </a:rPr>
                        <a:t>Monday  </a:t>
                      </a:r>
                      <a:r>
                        <a:rPr lang="en-AU" sz="1200" dirty="0" smtClean="0">
                          <a:effectLst/>
                        </a:rPr>
                        <a:t>26 </a:t>
                      </a:r>
                      <a:r>
                        <a:rPr lang="en-AU" sz="1200" dirty="0">
                          <a:effectLst/>
                        </a:rPr>
                        <a:t>September</a:t>
                      </a:r>
                      <a:endParaRPr lang="en-AU" sz="1000" dirty="0">
                        <a:effectLst/>
                        <a:latin typeface="Times New Roman" panose="02020603050405020304" pitchFamily="18" charset="0"/>
                        <a:ea typeface="Times New Roman" panose="02020603050405020304" pitchFamily="18" charset="0"/>
                      </a:endParaRPr>
                    </a:p>
                  </a:txBody>
                  <a:tcPr marL="67619" marR="67619" marT="0" marB="0"/>
                </a:tc>
                <a:extLst>
                  <a:ext uri="{0D108BD9-81ED-4DB2-BD59-A6C34878D82A}">
                    <a16:rowId xmlns:a16="http://schemas.microsoft.com/office/drawing/2014/main" val="3557536492"/>
                  </a:ext>
                </a:extLst>
              </a:tr>
            </a:tbl>
          </a:graphicData>
        </a:graphic>
      </p:graphicFrame>
      <p:sp>
        <p:nvSpPr>
          <p:cNvPr id="15" name="Rectangle 5"/>
          <p:cNvSpPr>
            <a:spLocks noChangeArrowheads="1"/>
          </p:cNvSpPr>
          <p:nvPr/>
        </p:nvSpPr>
        <p:spPr bwMode="auto">
          <a:xfrm>
            <a:off x="92907" y="5111573"/>
            <a:ext cx="865522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p:cNvSpPr/>
          <p:nvPr/>
        </p:nvSpPr>
        <p:spPr>
          <a:xfrm>
            <a:off x="292140" y="7078854"/>
            <a:ext cx="7233066" cy="1204945"/>
          </a:xfrm>
          <a:prstGeom prst="rect">
            <a:avLst/>
          </a:prstGeom>
        </p:spPr>
        <p:txBody>
          <a:bodyPr wrap="square">
            <a:spAutoFit/>
          </a:bodyPr>
          <a:lstStyle/>
          <a:p>
            <a:pPr>
              <a:spcAft>
                <a:spcPts val="0"/>
              </a:spcAft>
            </a:pPr>
            <a:r>
              <a:rPr lang="en-AU" sz="1600" b="1" dirty="0">
                <a:latin typeface="Arial Narrow" panose="020B0606020202030204" pitchFamily="34" charset="0"/>
              </a:rPr>
              <a:t>Session Times</a:t>
            </a:r>
          </a:p>
          <a:p>
            <a:pPr>
              <a:spcAft>
                <a:spcPts val="0"/>
              </a:spcAft>
            </a:pPr>
            <a:endParaRPr lang="en-AU" sz="800" b="1" dirty="0">
              <a:latin typeface="Arial Narrow" panose="020B0606020202030204" pitchFamily="34" charset="0"/>
            </a:endParaRPr>
          </a:p>
          <a:p>
            <a:pPr>
              <a:lnSpc>
                <a:spcPct val="115000"/>
              </a:lnSpc>
              <a:spcAft>
                <a:spcPts val="0"/>
              </a:spcAft>
            </a:pPr>
            <a:r>
              <a:rPr lang="en-AU" sz="1400" dirty="0">
                <a:latin typeface="Arial Narrow" panose="020B0606020202030204" pitchFamily="34" charset="0"/>
                <a:ea typeface="Times New Roman" panose="02020603050405020304" pitchFamily="18" charset="0"/>
              </a:rPr>
              <a:t>The Kindergarten students are divided into two groups and session times are as follows:    </a:t>
            </a:r>
          </a:p>
          <a:p>
            <a:pPr>
              <a:lnSpc>
                <a:spcPct val="115000"/>
              </a:lnSpc>
              <a:spcAft>
                <a:spcPts val="0"/>
              </a:spcAft>
            </a:pPr>
            <a:endParaRPr lang="en-AU" sz="1400" dirty="0">
              <a:latin typeface="Arial Narrow" panose="020B0606020202030204" pitchFamily="34" charset="0"/>
              <a:ea typeface="Times New Roman" panose="02020603050405020304" pitchFamily="18" charset="0"/>
            </a:endParaRPr>
          </a:p>
          <a:p>
            <a:pPr>
              <a:lnSpc>
                <a:spcPct val="115000"/>
              </a:lnSpc>
              <a:spcAft>
                <a:spcPts val="0"/>
              </a:spcAft>
            </a:pPr>
            <a:r>
              <a:rPr lang="en-AU" sz="1400" dirty="0">
                <a:latin typeface="Arial Narrow" panose="020B0606020202030204" pitchFamily="34" charset="0"/>
                <a:ea typeface="Times New Roman" panose="02020603050405020304" pitchFamily="18" charset="0"/>
              </a:rPr>
              <a:t> </a:t>
            </a:r>
          </a:p>
        </p:txBody>
      </p:sp>
      <p:graphicFrame>
        <p:nvGraphicFramePr>
          <p:cNvPr id="19" name="Table 18"/>
          <p:cNvGraphicFramePr>
            <a:graphicFrameLocks noGrp="1"/>
          </p:cNvGraphicFramePr>
          <p:nvPr>
            <p:extLst>
              <p:ext uri="{D42A27DB-BD31-4B8C-83A1-F6EECF244321}">
                <p14:modId xmlns:p14="http://schemas.microsoft.com/office/powerpoint/2010/main" val="1609337903"/>
              </p:ext>
            </p:extLst>
          </p:nvPr>
        </p:nvGraphicFramePr>
        <p:xfrm>
          <a:off x="1201395" y="8076756"/>
          <a:ext cx="5414557" cy="1204945"/>
        </p:xfrm>
        <a:graphic>
          <a:graphicData uri="http://schemas.openxmlformats.org/drawingml/2006/table">
            <a:tbl>
              <a:tblPr>
                <a:tableStyleId>{5C22544A-7EE6-4342-B048-85BDC9FD1C3A}</a:tableStyleId>
              </a:tblPr>
              <a:tblGrid>
                <a:gridCol w="5414557">
                  <a:extLst>
                    <a:ext uri="{9D8B030D-6E8A-4147-A177-3AD203B41FA5}">
                      <a16:colId xmlns:a16="http://schemas.microsoft.com/office/drawing/2014/main" val="2387116223"/>
                    </a:ext>
                  </a:extLst>
                </a:gridCol>
              </a:tblGrid>
              <a:tr h="597016">
                <a:tc>
                  <a:txBody>
                    <a:bodyPr/>
                    <a:lstStyle/>
                    <a:p>
                      <a:pPr algn="ctr">
                        <a:spcAft>
                          <a:spcPts val="0"/>
                        </a:spcAft>
                      </a:pPr>
                      <a:r>
                        <a:rPr lang="en-AU" sz="1600" b="1" dirty="0">
                          <a:effectLst/>
                        </a:rPr>
                        <a:t>A Group</a:t>
                      </a:r>
                    </a:p>
                    <a:p>
                      <a:pPr algn="ctr">
                        <a:spcAft>
                          <a:spcPts val="0"/>
                        </a:spcAft>
                      </a:pPr>
                      <a:r>
                        <a:rPr lang="en-AU" sz="1600" dirty="0">
                          <a:effectLst/>
                        </a:rPr>
                        <a:t>Monday, Tuesday, (Wednesday Odd weeks 1,3,5,7,9)</a:t>
                      </a:r>
                      <a:endParaRPr lang="en-AU" sz="1100" dirty="0">
                        <a:effectLst/>
                        <a:latin typeface="Times New Roman" panose="02020603050405020304" pitchFamily="18" charset="0"/>
                        <a:ea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68328354"/>
                  </a:ext>
                </a:extLst>
              </a:tr>
              <a:tr h="607929">
                <a:tc>
                  <a:txBody>
                    <a:bodyPr/>
                    <a:lstStyle/>
                    <a:p>
                      <a:pPr algn="ctr">
                        <a:spcAft>
                          <a:spcPts val="0"/>
                        </a:spcAft>
                      </a:pPr>
                      <a:r>
                        <a:rPr lang="en-AU" sz="1600" b="1" dirty="0">
                          <a:effectLst/>
                        </a:rPr>
                        <a:t>B Group</a:t>
                      </a:r>
                    </a:p>
                    <a:p>
                      <a:pPr algn="ctr">
                        <a:spcAft>
                          <a:spcPts val="0"/>
                        </a:spcAft>
                      </a:pPr>
                      <a:r>
                        <a:rPr lang="en-AU" sz="1600" dirty="0">
                          <a:effectLst/>
                        </a:rPr>
                        <a:t> Thursday, Friday, (Wednesday Even weeks 2,4,6,8,10)</a:t>
                      </a:r>
                      <a:endParaRPr lang="en-AU" sz="1100" dirty="0">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225033437"/>
                  </a:ext>
                </a:extLst>
              </a:tr>
            </a:tbl>
          </a:graphicData>
        </a:graphic>
      </p:graphicFrame>
    </p:spTree>
    <p:extLst>
      <p:ext uri="{BB962C8B-B14F-4D97-AF65-F5344CB8AC3E}">
        <p14:creationId xmlns:p14="http://schemas.microsoft.com/office/powerpoint/2010/main" val="38836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053232"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2" y="-3053233"/>
            <a:ext cx="1453213" cy="7559677"/>
          </a:xfrm>
          <a:prstGeom prst="rect">
            <a:avLst/>
          </a:prstGeom>
        </p:spPr>
      </p:pic>
      <p:sp>
        <p:nvSpPr>
          <p:cNvPr id="7" name="Control 4"/>
          <p:cNvSpPr>
            <a:spLocks noChangeArrowheads="1" noChangeShapeType="1"/>
          </p:cNvSpPr>
          <p:nvPr/>
        </p:nvSpPr>
        <p:spPr bwMode="auto">
          <a:xfrm>
            <a:off x="740631" y="2689863"/>
            <a:ext cx="7027862" cy="126523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9" name="Control 5"/>
          <p:cNvSpPr>
            <a:spLocks noChangeArrowheads="1" noChangeShapeType="1"/>
          </p:cNvSpPr>
          <p:nvPr/>
        </p:nvSpPr>
        <p:spPr bwMode="auto">
          <a:xfrm>
            <a:off x="740631" y="6703156"/>
            <a:ext cx="7027862" cy="172243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12" name="Control 7"/>
          <p:cNvSpPr>
            <a:spLocks noChangeArrowheads="1" noChangeShapeType="1"/>
          </p:cNvSpPr>
          <p:nvPr/>
        </p:nvSpPr>
        <p:spPr bwMode="auto">
          <a:xfrm>
            <a:off x="815243" y="11746551"/>
            <a:ext cx="7027863" cy="172243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6" name="TextBox 5"/>
          <p:cNvSpPr txBox="1"/>
          <p:nvPr/>
        </p:nvSpPr>
        <p:spPr>
          <a:xfrm>
            <a:off x="208818" y="1453212"/>
            <a:ext cx="7209413" cy="3385542"/>
          </a:xfrm>
          <a:prstGeom prst="rect">
            <a:avLst/>
          </a:prstGeom>
          <a:noFill/>
        </p:spPr>
        <p:txBody>
          <a:bodyPr wrap="square" rtlCol="0">
            <a:spAutoFit/>
          </a:bodyPr>
          <a:lstStyle/>
          <a:p>
            <a:r>
              <a:rPr lang="en-AU" sz="1600" b="1" u="sng" dirty="0">
                <a:latin typeface="Arial Narrow" panose="020B0606020202030204" pitchFamily="34" charset="0"/>
              </a:rPr>
              <a:t>What to bring daily:</a:t>
            </a:r>
          </a:p>
          <a:p>
            <a:endParaRPr lang="en-AU" sz="1200" b="1" dirty="0">
              <a:latin typeface="Arial Narrow" panose="020B0606020202030204" pitchFamily="34" charset="0"/>
            </a:endParaRPr>
          </a:p>
          <a:p>
            <a:r>
              <a:rPr lang="en-AU" sz="1400" dirty="0">
                <a:latin typeface="Arial Narrow" panose="020B0606020202030204" pitchFamily="34" charset="0"/>
              </a:rPr>
              <a:t>The children are asked to bring the following items to Kindergarten </a:t>
            </a:r>
          </a:p>
          <a:p>
            <a:r>
              <a:rPr lang="en-AU" sz="1400" b="1" dirty="0">
                <a:latin typeface="Arial Narrow" panose="020B0606020202030204" pitchFamily="34" charset="0"/>
              </a:rPr>
              <a:t>each day.</a:t>
            </a:r>
            <a:endParaRPr lang="en-AU" sz="1400" dirty="0">
              <a:latin typeface="Arial Narrow" panose="020B0606020202030204" pitchFamily="34" charset="0"/>
            </a:endParaRPr>
          </a:p>
          <a:p>
            <a:pPr marL="171450" lvl="0" indent="-171450">
              <a:buFont typeface="Arial" panose="020B0604020202020204" pitchFamily="34" charset="0"/>
              <a:buChar char="•"/>
            </a:pPr>
            <a:r>
              <a:rPr lang="en-AU" sz="1400" dirty="0">
                <a:latin typeface="Arial Narrow" panose="020B0606020202030204" pitchFamily="34" charset="0"/>
              </a:rPr>
              <a:t>A packed, healthy and nutritious lunch.</a:t>
            </a:r>
          </a:p>
          <a:p>
            <a:pPr marL="171450" lvl="0" indent="-171450">
              <a:buFont typeface="Arial" panose="020B0604020202020204" pitchFamily="34" charset="0"/>
              <a:buChar char="•"/>
            </a:pPr>
            <a:r>
              <a:rPr lang="en-AU" sz="1400" dirty="0">
                <a:latin typeface="Arial Narrow" panose="020B0606020202030204" pitchFamily="34" charset="0"/>
              </a:rPr>
              <a:t>One piece of fruit (or a vegetable, dried fruit or cheese) each day for snack time. </a:t>
            </a:r>
          </a:p>
          <a:p>
            <a:pPr marL="171450" lvl="0" indent="-171450">
              <a:buFont typeface="Arial" panose="020B0604020202020204" pitchFamily="34" charset="0"/>
              <a:buChar char="•"/>
            </a:pPr>
            <a:r>
              <a:rPr lang="en-AU" sz="1400" dirty="0">
                <a:latin typeface="Arial Narrow" panose="020B0606020202030204" pitchFamily="34" charset="0"/>
              </a:rPr>
              <a:t>One labelled drink bottle (water only please).</a:t>
            </a:r>
          </a:p>
          <a:p>
            <a:pPr marL="171450" lvl="0" indent="-171450">
              <a:buFont typeface="Arial" panose="020B0604020202020204" pitchFamily="34" charset="0"/>
              <a:buChar char="•"/>
            </a:pPr>
            <a:r>
              <a:rPr lang="en-AU" sz="1400" dirty="0">
                <a:latin typeface="Arial Narrow" panose="020B0606020202030204" pitchFamily="34" charset="0"/>
              </a:rPr>
              <a:t>A named sun hat for outdoor time. See Dress </a:t>
            </a:r>
            <a:r>
              <a:rPr lang="en-AU" sz="1400" dirty="0" smtClean="0">
                <a:latin typeface="Arial Narrow" panose="020B0606020202030204" pitchFamily="34" charset="0"/>
              </a:rPr>
              <a:t>Policy. </a:t>
            </a:r>
            <a:endParaRPr lang="en-AU" sz="1400" dirty="0">
              <a:latin typeface="Arial Narrow" panose="020B0606020202030204" pitchFamily="34" charset="0"/>
            </a:endParaRPr>
          </a:p>
          <a:p>
            <a:pPr lvl="0"/>
            <a:r>
              <a:rPr lang="en-AU" sz="1400" dirty="0">
                <a:latin typeface="Arial Narrow" panose="020B0606020202030204" pitchFamily="34" charset="0"/>
              </a:rPr>
              <a:t>   (We recommend that a hat be left at Kindy). </a:t>
            </a:r>
          </a:p>
          <a:p>
            <a:pPr marL="171450" lvl="0" indent="-171450">
              <a:buFont typeface="Arial" panose="020B0604020202020204" pitchFamily="34" charset="0"/>
              <a:buChar char="•"/>
            </a:pPr>
            <a:r>
              <a:rPr lang="en-AU" sz="1400" b="1" dirty="0">
                <a:latin typeface="Arial Narrow" panose="020B0606020202030204" pitchFamily="34" charset="0"/>
              </a:rPr>
              <a:t>A spare set of clothing and underpants in their Kindy bag.</a:t>
            </a:r>
          </a:p>
          <a:p>
            <a:pPr marL="171450" lvl="0" indent="-171450">
              <a:buFont typeface="Arial" panose="020B0604020202020204" pitchFamily="34" charset="0"/>
              <a:buChar char="•"/>
            </a:pPr>
            <a:endParaRPr lang="en-AU" sz="1600" b="1" dirty="0">
              <a:latin typeface="Arial Narrow" panose="020B0606020202030204" pitchFamily="34" charset="0"/>
            </a:endParaRPr>
          </a:p>
          <a:p>
            <a:r>
              <a:rPr lang="en-AU" sz="1400" dirty="0">
                <a:latin typeface="Arial Narrow" panose="020B0606020202030204" pitchFamily="34" charset="0"/>
              </a:rPr>
              <a:t>In addition to the items listed on the “2022 Personal Items List”, we </a:t>
            </a:r>
            <a:r>
              <a:rPr lang="en-AU" sz="1400" u="sng" dirty="0">
                <a:latin typeface="Arial Narrow" panose="020B0606020202030204" pitchFamily="34" charset="0"/>
              </a:rPr>
              <a:t>need</a:t>
            </a:r>
            <a:r>
              <a:rPr lang="en-AU" sz="1400" dirty="0">
                <a:latin typeface="Arial Narrow" panose="020B0606020202030204" pitchFamily="34" charset="0"/>
              </a:rPr>
              <a:t> the following item:</a:t>
            </a:r>
          </a:p>
          <a:p>
            <a:pPr marL="171450" indent="-171450">
              <a:buFont typeface="Arial" panose="020B0604020202020204" pitchFamily="34" charset="0"/>
              <a:buChar char="•"/>
            </a:pPr>
            <a:endParaRPr lang="en-AU" sz="1400" dirty="0">
              <a:latin typeface="Arial Narrow" panose="020B0606020202030204" pitchFamily="34" charset="0"/>
            </a:endParaRPr>
          </a:p>
          <a:p>
            <a:pPr marL="171450" indent="-171450">
              <a:buFont typeface="Arial" panose="020B0604020202020204" pitchFamily="34" charset="0"/>
              <a:buChar char="•"/>
            </a:pPr>
            <a:endParaRPr lang="en-AU" sz="1400" dirty="0">
              <a:latin typeface="Arial Narrow" panose="020B0606020202030204" pitchFamily="34" charset="0"/>
            </a:endParaRPr>
          </a:p>
          <a:p>
            <a:pPr marL="171450" lvl="0" indent="-171450">
              <a:buFont typeface="Arial" panose="020B0604020202020204" pitchFamily="34" charset="0"/>
              <a:buChar char="•"/>
            </a:pPr>
            <a:endParaRPr lang="en-AU" sz="1600" dirty="0">
              <a:latin typeface="Arial Narrow" panose="020B0606020202030204" pitchFamily="34" charset="0"/>
            </a:endParaRPr>
          </a:p>
        </p:txBody>
      </p:sp>
      <p:pic>
        <p:nvPicPr>
          <p:cNvPr id="1027" name="Picture 3" descr="MC9002321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524" y="1906300"/>
            <a:ext cx="151970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3644536814"/>
              </p:ext>
            </p:extLst>
          </p:nvPr>
        </p:nvGraphicFramePr>
        <p:xfrm>
          <a:off x="628353" y="4427859"/>
          <a:ext cx="5651424" cy="324171"/>
        </p:xfrm>
        <a:graphic>
          <a:graphicData uri="http://schemas.openxmlformats.org/drawingml/2006/table">
            <a:tbl>
              <a:tblPr>
                <a:tableStyleId>{5C22544A-7EE6-4342-B048-85BDC9FD1C3A}</a:tableStyleId>
              </a:tblPr>
              <a:tblGrid>
                <a:gridCol w="4024329">
                  <a:extLst>
                    <a:ext uri="{9D8B030D-6E8A-4147-A177-3AD203B41FA5}">
                      <a16:colId xmlns:a16="http://schemas.microsoft.com/office/drawing/2014/main" val="3294075293"/>
                    </a:ext>
                  </a:extLst>
                </a:gridCol>
                <a:gridCol w="1627095">
                  <a:extLst>
                    <a:ext uri="{9D8B030D-6E8A-4147-A177-3AD203B41FA5}">
                      <a16:colId xmlns:a16="http://schemas.microsoft.com/office/drawing/2014/main" val="2444535269"/>
                    </a:ext>
                  </a:extLst>
                </a:gridCol>
              </a:tblGrid>
              <a:tr h="324171">
                <a:tc>
                  <a:txBody>
                    <a:bodyPr/>
                    <a:lstStyle/>
                    <a:p>
                      <a:pPr>
                        <a:spcAft>
                          <a:spcPts val="0"/>
                        </a:spcAft>
                      </a:pPr>
                      <a:r>
                        <a:rPr lang="en-AU" sz="1400">
                          <a:effectLst/>
                        </a:rPr>
                        <a:t>*    1 cushion, with name on it, about 30cm x 30cm</a:t>
                      </a:r>
                      <a:endParaRPr lang="en-AU" sz="1100">
                        <a:effectLst/>
                        <a:latin typeface="Times New Roman" panose="02020603050405020304" pitchFamily="18" charset="0"/>
                        <a:ea typeface="Times New Roman" panose="02020603050405020304" pitchFamily="18" charset="0"/>
                      </a:endParaRPr>
                    </a:p>
                  </a:txBody>
                  <a:tcPr marL="67755" marR="67755" marT="0" marB="0">
                    <a:solidFill>
                      <a:schemeClr val="accent2">
                        <a:lumMod val="40000"/>
                        <a:lumOff val="60000"/>
                      </a:schemeClr>
                    </a:solidFill>
                  </a:tcPr>
                </a:tc>
                <a:tc>
                  <a:txBody>
                    <a:bodyPr/>
                    <a:lstStyle/>
                    <a:p>
                      <a:pPr>
                        <a:spcAft>
                          <a:spcPts val="0"/>
                        </a:spcAft>
                      </a:pPr>
                      <a:r>
                        <a:rPr lang="en-AU" sz="1400" dirty="0">
                          <a:effectLst/>
                        </a:rPr>
                        <a:t>(No bigger please)</a:t>
                      </a:r>
                      <a:endParaRPr lang="en-AU" sz="1100" dirty="0">
                        <a:effectLst/>
                        <a:latin typeface="Times New Roman" panose="02020603050405020304" pitchFamily="18" charset="0"/>
                        <a:ea typeface="Times New Roman" panose="02020603050405020304" pitchFamily="18" charset="0"/>
                      </a:endParaRPr>
                    </a:p>
                  </a:txBody>
                  <a:tcPr marL="67755" marR="67755" marT="0" marB="0">
                    <a:solidFill>
                      <a:schemeClr val="accent2">
                        <a:lumMod val="40000"/>
                        <a:lumOff val="60000"/>
                      </a:schemeClr>
                    </a:solidFill>
                  </a:tcPr>
                </a:tc>
                <a:extLst>
                  <a:ext uri="{0D108BD9-81ED-4DB2-BD59-A6C34878D82A}">
                    <a16:rowId xmlns:a16="http://schemas.microsoft.com/office/drawing/2014/main" val="202539987"/>
                  </a:ext>
                </a:extLst>
              </a:tr>
            </a:tbl>
          </a:graphicData>
        </a:graphic>
      </p:graphicFrame>
      <p:sp>
        <p:nvSpPr>
          <p:cNvPr id="10" name="Rectangle 4"/>
          <p:cNvSpPr>
            <a:spLocks noChangeArrowheads="1"/>
          </p:cNvSpPr>
          <p:nvPr/>
        </p:nvSpPr>
        <p:spPr bwMode="auto">
          <a:xfrm>
            <a:off x="208818" y="4389488"/>
            <a:ext cx="72094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2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rPr>
              <a:t>:</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p:cNvSpPr/>
          <p:nvPr/>
        </p:nvSpPr>
        <p:spPr>
          <a:xfrm>
            <a:off x="476312" y="4666487"/>
            <a:ext cx="3778250" cy="861774"/>
          </a:xfrm>
          <a:prstGeom prst="rect">
            <a:avLst/>
          </a:prstGeom>
        </p:spPr>
        <p:txBody>
          <a:bodyPr>
            <a:spAutoFit/>
          </a:bodyPr>
          <a:lstStyle/>
          <a:p>
            <a:pPr>
              <a:spcAft>
                <a:spcPts val="0"/>
              </a:spcAft>
            </a:pPr>
            <a:r>
              <a:rPr lang="en-AU" sz="1600" b="1" dirty="0">
                <a:latin typeface="Arial Narrow" panose="020B0606020202030204" pitchFamily="34" charset="0"/>
                <a:ea typeface="Times New Roman" panose="02020603050405020304" pitchFamily="18" charset="0"/>
              </a:rPr>
              <a:t> </a:t>
            </a:r>
            <a:endParaRPr lang="en-AU" sz="1600" dirty="0">
              <a:latin typeface="Arial Narrow" panose="020B0606020202030204" pitchFamily="34" charset="0"/>
              <a:ea typeface="Times New Roman" panose="02020603050405020304" pitchFamily="18" charset="0"/>
            </a:endParaRPr>
          </a:p>
          <a:p>
            <a:pPr>
              <a:spcAft>
                <a:spcPts val="0"/>
              </a:spcAft>
            </a:pPr>
            <a:endParaRPr lang="en-AU" sz="1600" b="1" u="sng" dirty="0">
              <a:latin typeface="Arial Narrow" panose="020B0606020202030204" pitchFamily="34" charset="0"/>
              <a:ea typeface="Times New Roman" panose="02020603050405020304" pitchFamily="18" charset="0"/>
            </a:endParaRPr>
          </a:p>
          <a:p>
            <a:pPr>
              <a:spcAft>
                <a:spcPts val="0"/>
              </a:spcAft>
            </a:pPr>
            <a:r>
              <a:rPr lang="en-AU" sz="1600" b="1" u="sng" dirty="0">
                <a:latin typeface="Arial Narrow" panose="020B0606020202030204" pitchFamily="34" charset="0"/>
                <a:ea typeface="Times New Roman" panose="02020603050405020304" pitchFamily="18" charset="0"/>
              </a:rPr>
              <a:t>Some ways parents are able to assist</a:t>
            </a:r>
            <a:r>
              <a:rPr lang="en-AU" b="1" u="sng" dirty="0">
                <a:latin typeface="Arial Narrow" panose="020B0606020202030204" pitchFamily="34" charset="0"/>
                <a:ea typeface="Times New Roman" panose="02020603050405020304" pitchFamily="18" charset="0"/>
              </a:rPr>
              <a:t>:</a:t>
            </a:r>
            <a:endParaRPr lang="en-AU" sz="1200" dirty="0">
              <a:effectLst/>
              <a:latin typeface="Arial Narrow" panose="020B0606020202030204" pitchFamily="34" charset="0"/>
              <a:ea typeface="Times New Roman" panose="02020603050405020304" pitchFamily="18" charset="0"/>
            </a:endParaRPr>
          </a:p>
        </p:txBody>
      </p:sp>
      <p:pic>
        <p:nvPicPr>
          <p:cNvPr id="1029" name="Picture 5" descr="MC9002870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11" y="8421568"/>
            <a:ext cx="135572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95990" y="5647461"/>
            <a:ext cx="7027863" cy="2985433"/>
          </a:xfrm>
          <a:prstGeom prst="rect">
            <a:avLst/>
          </a:prstGeom>
        </p:spPr>
        <p:txBody>
          <a:bodyPr wrap="square">
            <a:spAutoFit/>
          </a:bodyPr>
          <a:lstStyle/>
          <a:p>
            <a:pPr algn="just">
              <a:spcAft>
                <a:spcPts val="0"/>
              </a:spcAft>
            </a:pPr>
            <a:r>
              <a:rPr lang="en-AU" sz="1400" b="1" dirty="0">
                <a:latin typeface="Arial Narrow" panose="020B0606020202030204" pitchFamily="34" charset="0"/>
              </a:rPr>
              <a:t>Parent Roster </a:t>
            </a:r>
          </a:p>
          <a:p>
            <a:pPr algn="just">
              <a:spcAft>
                <a:spcPts val="0"/>
              </a:spcAft>
            </a:pPr>
            <a:r>
              <a:rPr lang="en-AU" sz="1400" dirty="0">
                <a:latin typeface="Arial Narrow" panose="020B0606020202030204" pitchFamily="34" charset="0"/>
                <a:ea typeface="Times New Roman" panose="02020603050405020304" pitchFamily="18" charset="0"/>
              </a:rPr>
              <a:t>Parents and Carers are needed to assist with the Kindergarten program during the year.  This is an opportunity for you to see first hand what your child is doing at the centre.  If you cannot attend for parent help, aunts, uncles, grandparents or even close friends, are welcome to substitute.  </a:t>
            </a:r>
          </a:p>
          <a:p>
            <a:pPr algn="just">
              <a:spcAft>
                <a:spcPts val="0"/>
              </a:spcAft>
            </a:pPr>
            <a:r>
              <a:rPr lang="en-AU" sz="1400" dirty="0">
                <a:latin typeface="Arial Narrow" panose="020B0606020202030204" pitchFamily="34" charset="0"/>
                <a:ea typeface="Times New Roman" panose="02020603050405020304" pitchFamily="18" charset="0"/>
              </a:rPr>
              <a:t> </a:t>
            </a:r>
          </a:p>
          <a:p>
            <a:pPr algn="just">
              <a:spcAft>
                <a:spcPts val="0"/>
              </a:spcAft>
            </a:pPr>
            <a:r>
              <a:rPr lang="en-AU" sz="1400" dirty="0">
                <a:latin typeface="Arial Narrow" panose="020B0606020202030204" pitchFamily="34" charset="0"/>
                <a:ea typeface="Times New Roman" panose="02020603050405020304" pitchFamily="18" charset="0"/>
              </a:rPr>
              <a:t>It's a special day for your child when you are the rostered “Kindy” parent helper.  One of the factors determining the success of the Kindergarten program is the degree to which children can interact with adults and other children. </a:t>
            </a:r>
          </a:p>
          <a:p>
            <a:pPr algn="just">
              <a:spcAft>
                <a:spcPts val="0"/>
              </a:spcAft>
            </a:pPr>
            <a:r>
              <a:rPr lang="en-AU" sz="1400" dirty="0">
                <a:latin typeface="Arial Narrow" panose="020B0606020202030204" pitchFamily="34" charset="0"/>
                <a:ea typeface="Times New Roman" panose="02020603050405020304" pitchFamily="18" charset="0"/>
              </a:rPr>
              <a:t>The parent roster assists in maximising adult-child interaction and supervising small group social interactions with other children.  </a:t>
            </a:r>
            <a:r>
              <a:rPr lang="en-AU" sz="1400" b="1" i="1" dirty="0">
                <a:latin typeface="Arial Narrow" panose="020B0606020202030204" pitchFamily="34" charset="0"/>
                <a:ea typeface="Times New Roman" panose="02020603050405020304" pitchFamily="18" charset="0"/>
              </a:rPr>
              <a:t>It is important that parents have any younger siblings minded elsewhere so that you can devote all your attention to the Kindy helper duties and maximise the benefit of parent - child interaction.</a:t>
            </a:r>
            <a:endParaRPr lang="en-AU" sz="1400" dirty="0">
              <a:latin typeface="Arial Narrow" panose="020B0606020202030204" pitchFamily="34" charset="0"/>
              <a:ea typeface="Times New Roman" panose="02020603050405020304" pitchFamily="18" charset="0"/>
            </a:endParaRPr>
          </a:p>
          <a:p>
            <a:pPr>
              <a:spcAft>
                <a:spcPts val="0"/>
              </a:spcAft>
            </a:pPr>
            <a:r>
              <a:rPr lang="en-AU" sz="1400" dirty="0">
                <a:latin typeface="Arial Narrow" panose="020B0606020202030204" pitchFamily="34" charset="0"/>
                <a:ea typeface="Times New Roman" panose="02020603050405020304" pitchFamily="18" charset="0"/>
              </a:rPr>
              <a:t> </a:t>
            </a:r>
            <a:endParaRPr lang="en-A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452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108892"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0" y="-3053232"/>
            <a:ext cx="1453213" cy="7559677"/>
          </a:xfrm>
          <a:prstGeom prst="rect">
            <a:avLst/>
          </a:prstGeom>
        </p:spPr>
      </p:pic>
      <p:sp>
        <p:nvSpPr>
          <p:cNvPr id="7" name="Rectangle 6"/>
          <p:cNvSpPr/>
          <p:nvPr/>
        </p:nvSpPr>
        <p:spPr>
          <a:xfrm>
            <a:off x="270456" y="1371697"/>
            <a:ext cx="6928834" cy="4832092"/>
          </a:xfrm>
          <a:prstGeom prst="rect">
            <a:avLst/>
          </a:prstGeom>
        </p:spPr>
        <p:txBody>
          <a:bodyPr wrap="square">
            <a:spAutoFit/>
          </a:bodyPr>
          <a:lstStyle/>
          <a:p>
            <a:r>
              <a:rPr lang="en-AU" sz="1400" dirty="0">
                <a:latin typeface="Arial Narrow" panose="020B0606020202030204" pitchFamily="34" charset="0"/>
              </a:rPr>
              <a:t>When you act as parent helper, you may be asked to:</a:t>
            </a:r>
          </a:p>
          <a:p>
            <a:r>
              <a:rPr lang="en-AU" sz="1400" dirty="0">
                <a:latin typeface="Arial Narrow" panose="020B0606020202030204" pitchFamily="34" charset="0"/>
              </a:rPr>
              <a:t> </a:t>
            </a:r>
          </a:p>
          <a:p>
            <a:pPr marL="285750" indent="-285750">
              <a:buFont typeface="Arial" panose="020B0604020202020204" pitchFamily="34" charset="0"/>
              <a:buChar char="•"/>
            </a:pPr>
            <a:r>
              <a:rPr lang="en-AU" sz="1400" dirty="0">
                <a:latin typeface="Arial Narrow" panose="020B0606020202030204" pitchFamily="34" charset="0"/>
              </a:rPr>
              <a:t>	Be actively involved in the program.</a:t>
            </a:r>
          </a:p>
          <a:p>
            <a:pPr marL="285750" indent="-285750">
              <a:buFont typeface="Arial" panose="020B0604020202020204" pitchFamily="34" charset="0"/>
              <a:buChar char="•"/>
            </a:pPr>
            <a:r>
              <a:rPr lang="en-AU" sz="1400" dirty="0">
                <a:latin typeface="Arial Narrow" panose="020B0606020202030204" pitchFamily="34" charset="0"/>
              </a:rPr>
              <a:t>	Observe your child's progress. </a:t>
            </a:r>
          </a:p>
          <a:p>
            <a:pPr marL="285750" indent="-285750">
              <a:buFont typeface="Arial" panose="020B0604020202020204" pitchFamily="34" charset="0"/>
              <a:buChar char="•"/>
            </a:pPr>
            <a:r>
              <a:rPr lang="en-AU" sz="1400" dirty="0">
                <a:latin typeface="Arial Narrow" panose="020B0606020202030204" pitchFamily="34" charset="0"/>
              </a:rPr>
              <a:t>	Become involved with your own as well as other children by taking part in simple activities. </a:t>
            </a:r>
          </a:p>
          <a:p>
            <a:pPr marL="285750" indent="-285750">
              <a:buFont typeface="Arial" panose="020B0604020202020204" pitchFamily="34" charset="0"/>
              <a:buChar char="•"/>
            </a:pPr>
            <a:r>
              <a:rPr lang="en-AU" sz="1400" dirty="0">
                <a:latin typeface="Arial Narrow" panose="020B0606020202030204" pitchFamily="34" charset="0"/>
              </a:rPr>
              <a:t>	Assist in the preparation of Kindergarten materials. </a:t>
            </a:r>
          </a:p>
          <a:p>
            <a:pPr marL="285750" indent="-285750">
              <a:buFont typeface="Arial" panose="020B0604020202020204" pitchFamily="34" charset="0"/>
              <a:buChar char="•"/>
            </a:pPr>
            <a:r>
              <a:rPr lang="en-AU" sz="1400" dirty="0">
                <a:latin typeface="Arial Narrow" panose="020B0606020202030204" pitchFamily="34" charset="0"/>
              </a:rPr>
              <a:t>	Assist with clean-up activities. </a:t>
            </a:r>
          </a:p>
          <a:p>
            <a:pPr marL="285750" indent="-285750">
              <a:buFont typeface="Arial" panose="020B0604020202020204" pitchFamily="34" charset="0"/>
              <a:buChar char="•"/>
            </a:pPr>
            <a:endParaRPr lang="en-AU" sz="1400" dirty="0">
              <a:latin typeface="Arial Narrow" panose="020B0606020202030204" pitchFamily="34" charset="0"/>
            </a:endParaRPr>
          </a:p>
          <a:p>
            <a:r>
              <a:rPr lang="en-AU" sz="1600" b="1" u="sng" dirty="0">
                <a:latin typeface="Arial Narrow" panose="020B0606020202030204" pitchFamily="34" charset="0"/>
              </a:rPr>
              <a:t>Washing:</a:t>
            </a:r>
          </a:p>
          <a:p>
            <a:endParaRPr lang="en-AU" sz="800" dirty="0">
              <a:latin typeface="Arial Narrow" panose="020B0606020202030204" pitchFamily="34" charset="0"/>
            </a:endParaRPr>
          </a:p>
          <a:p>
            <a:r>
              <a:rPr lang="en-AU" sz="1400" dirty="0">
                <a:latin typeface="Arial Narrow" panose="020B0606020202030204" pitchFamily="34" charset="0"/>
              </a:rPr>
              <a:t>At the end of each semester the cushions and hats will be sent home for washing. Please return these at the beginning of the next term. </a:t>
            </a:r>
          </a:p>
          <a:p>
            <a:endParaRPr lang="en-AU" sz="1400" u="sng" dirty="0">
              <a:latin typeface="Arial Narrow" panose="020B0606020202030204" pitchFamily="34" charset="0"/>
            </a:endParaRPr>
          </a:p>
          <a:p>
            <a:r>
              <a:rPr lang="en-AU" sz="1600" b="1" u="sng" dirty="0"/>
              <a:t>Learning opportunities through water play:</a:t>
            </a:r>
          </a:p>
          <a:p>
            <a:endParaRPr lang="en-AU" sz="800" b="1" dirty="0"/>
          </a:p>
          <a:p>
            <a:r>
              <a:rPr lang="en-AU" sz="1400" dirty="0">
                <a:latin typeface="Arial Narrow" panose="020B0606020202030204" pitchFamily="34" charset="0"/>
              </a:rPr>
              <a:t>Our water play activities occur on warm days.  On these days, children may                                            come home a little wet.  It is a good idea to have a spare set of clothing in                                                                      your children's kindy bag at all times.  Water play assists in the development                                                        of Mathematics, Science concepts and Language. </a:t>
            </a:r>
          </a:p>
          <a:p>
            <a:endParaRPr lang="en-AU" sz="800" dirty="0">
              <a:latin typeface="Arial Narrow" panose="020B0606020202030204" pitchFamily="34" charset="0"/>
            </a:endParaRPr>
          </a:p>
          <a:p>
            <a:endParaRPr lang="en-AU" sz="1400" dirty="0">
              <a:latin typeface="Arial Narrow" panose="020B0606020202030204" pitchFamily="34" charset="0"/>
            </a:endParaRPr>
          </a:p>
          <a:p>
            <a:endParaRPr lang="en-AU" sz="1400" dirty="0">
              <a:latin typeface="Arial Narrow" panose="020B0606020202030204" pitchFamily="34" charset="0"/>
            </a:endParaRPr>
          </a:p>
          <a:p>
            <a:endParaRPr lang="en-AU" sz="1600" dirty="0">
              <a:latin typeface="Arial Narrow" panose="020B0606020202030204" pitchFamily="34" charset="0"/>
            </a:endParaRPr>
          </a:p>
        </p:txBody>
      </p:sp>
      <p:sp>
        <p:nvSpPr>
          <p:cNvPr id="8" name="Rectangle 4"/>
          <p:cNvSpPr>
            <a:spLocks noChangeArrowheads="1"/>
          </p:cNvSpPr>
          <p:nvPr/>
        </p:nvSpPr>
        <p:spPr bwMode="auto">
          <a:xfrm>
            <a:off x="296214" y="5596645"/>
            <a:ext cx="6748530"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AU" altLang="en-US" sz="1600" b="1" i="0" u="sng" strike="noStrike" cap="none" normalizeH="0" baseline="0" dirty="0">
                <a:ln>
                  <a:noFill/>
                </a:ln>
                <a:solidFill>
                  <a:schemeClr val="tx1"/>
                </a:solidFill>
                <a:effectLst/>
                <a:latin typeface="Arial Narrow" panose="020B0606020202030204" pitchFamily="34" charset="0"/>
                <a:cs typeface="Times New Roman" panose="02020603050405020304" pitchFamily="18" charset="0"/>
              </a:rPr>
              <a:t>Developing </a:t>
            </a:r>
            <a:r>
              <a:rPr lang="en-AU" altLang="en-US" sz="1600" b="1" u="sng" dirty="0">
                <a:latin typeface="Arial Narrow" panose="020B0606020202030204" pitchFamily="34" charset="0"/>
                <a:cs typeface="Times New Roman" panose="02020603050405020304" pitchFamily="18" charset="0"/>
              </a:rPr>
              <a:t>i</a:t>
            </a:r>
            <a:r>
              <a:rPr kumimoji="0" lang="en-AU" altLang="en-US" sz="1600" b="1" i="0" u="sng" strike="noStrike" cap="none" normalizeH="0" baseline="0" dirty="0">
                <a:ln>
                  <a:noFill/>
                </a:ln>
                <a:solidFill>
                  <a:schemeClr val="tx1"/>
                </a:solidFill>
                <a:effectLst/>
                <a:latin typeface="Arial Narrow" panose="020B0606020202030204" pitchFamily="34" charset="0"/>
                <a:cs typeface="Times New Roman" panose="02020603050405020304" pitchFamily="18" charset="0"/>
              </a:rPr>
              <a:t>ndependence: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AU" altLang="en-US" sz="800" b="1" i="0" u="none" strike="noStrike" cap="none" normalizeH="0" baseline="0" dirty="0">
              <a:ln>
                <a:noFill/>
              </a:ln>
              <a:solidFill>
                <a:schemeClr val="tx1"/>
              </a:solidFill>
              <a:effectLst/>
              <a:latin typeface="Arial Narrow" panose="020B0606020202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To develop your child's level of independence please encourage your child to take responsibility for putting their </a:t>
            </a:r>
            <a:r>
              <a:rPr kumimoji="0" lang="en-AU" altLang="en-US" sz="14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rPr>
              <a:t>fruit/snack</a:t>
            </a:r>
            <a:r>
              <a:rPr kumimoji="0" lang="en-AU" altLang="en-US" sz="1400" b="0" i="0" u="none" strike="noStrike" cap="none" normalizeH="0" dirty="0" smtClean="0">
                <a:ln>
                  <a:noFill/>
                </a:ln>
                <a:solidFill>
                  <a:schemeClr val="tx1"/>
                </a:solidFill>
                <a:effectLst/>
                <a:latin typeface="Arial Narrow" panose="020B0606020202030204" pitchFamily="34" charset="0"/>
                <a:ea typeface="Times New Roman" panose="02020603050405020304" pitchFamily="18" charset="0"/>
              </a:rPr>
              <a:t> and lunchbox in their locker. Drink bottles on the “drink Tray", placing their bag on the bag racks.</a:t>
            </a:r>
            <a:endParaRPr kumimoji="0" lang="en-AU" altLang="en-US" sz="14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endParaRPr>
          </a:p>
          <a:p>
            <a:pPr algn="just" defTabSz="914400" eaLnBrk="0" fontAlgn="base" hangingPunct="0">
              <a:spcBef>
                <a:spcPct val="0"/>
              </a:spcBef>
              <a:spcAft>
                <a:spcPct val="0"/>
              </a:spcAft>
            </a:pPr>
            <a:endParaRPr lang="en-AU" sz="1400" dirty="0">
              <a:latin typeface="Arial Narrow" panose="020B0606020202030204" pitchFamily="34" charset="0"/>
            </a:endParaRPr>
          </a:p>
          <a:p>
            <a:pPr algn="just" defTabSz="914400" eaLnBrk="0" fontAlgn="base" hangingPunct="0">
              <a:spcBef>
                <a:spcPct val="0"/>
              </a:spcBef>
              <a:spcAft>
                <a:spcPct val="0"/>
              </a:spcAft>
            </a:pPr>
            <a:r>
              <a:rPr lang="en-AU" sz="1600" b="1" u="sng" dirty="0">
                <a:latin typeface="Arial Narrow" panose="020B0606020202030204" pitchFamily="34" charset="0"/>
              </a:rPr>
              <a:t>Clothing:</a:t>
            </a:r>
          </a:p>
          <a:p>
            <a:pPr algn="just" defTabSz="914400" eaLnBrk="0" fontAlgn="base" hangingPunct="0">
              <a:spcBef>
                <a:spcPct val="0"/>
              </a:spcBef>
              <a:spcAft>
                <a:spcPct val="0"/>
              </a:spcAft>
            </a:pPr>
            <a:endParaRPr lang="en-AU" sz="1600" b="1" dirty="0">
              <a:latin typeface="Arial Narrow" panose="020B0606020202030204" pitchFamily="34" charset="0"/>
            </a:endParaRPr>
          </a:p>
          <a:p>
            <a:r>
              <a:rPr lang="en-AU" sz="1400" dirty="0">
                <a:latin typeface="Arial Narrow" panose="020B0606020202030204" pitchFamily="34" charset="0"/>
              </a:rPr>
              <a:t>Students are strongly encouraged to wear the school uniform. Please refer to the School Dress Code.   Children are required to toilet themselves independently.  Aprons are provided for messy activities, however, clothes may get dirty from time to time.  Paint stains need to be soaked in cold water first, before washing.  </a:t>
            </a:r>
          </a:p>
          <a:p>
            <a:r>
              <a:rPr lang="en-AU" sz="1400" dirty="0">
                <a:latin typeface="Arial Narrow" panose="020B0606020202030204" pitchFamily="34" charset="0"/>
              </a:rPr>
              <a:t>Please label all clothing that can be taken off and misplaced, such as hats or jumpers in large or dark print (with a permanent pen).</a:t>
            </a:r>
          </a:p>
          <a:p>
            <a:pPr algn="just" defTabSz="914400" eaLnBrk="0" fontAlgn="base" hangingPunct="0">
              <a:spcBef>
                <a:spcPct val="0"/>
              </a:spcBef>
              <a:spcAft>
                <a:spcPct val="0"/>
              </a:spcAft>
            </a:pPr>
            <a:endParaRPr lang="en-AU" sz="1600" b="1" dirty="0">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AU" altLang="en-US" sz="1400" dirty="0">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AU" altLang="en-US" sz="1400" b="0" i="0" u="none" strike="noStrike" cap="none" normalizeH="0" baseline="0" dirty="0">
              <a:ln>
                <a:noFill/>
              </a:ln>
              <a:solidFill>
                <a:schemeClr val="tx1"/>
              </a:solidFill>
              <a:effectLst/>
              <a:latin typeface="Arial" panose="020B0604020202020204" pitchFamily="34" charset="0"/>
            </a:endParaRPr>
          </a:p>
        </p:txBody>
      </p:sp>
      <p:pic>
        <p:nvPicPr>
          <p:cNvPr id="2055" name="Picture 7" descr="MC9002326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106" y="3824450"/>
            <a:ext cx="17526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591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108892"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2" y="-3053233"/>
            <a:ext cx="1453213" cy="7559677"/>
          </a:xfrm>
          <a:prstGeom prst="rect">
            <a:avLst/>
          </a:prstGeom>
        </p:spPr>
      </p:pic>
      <p:sp>
        <p:nvSpPr>
          <p:cNvPr id="3" name="Text Box 2"/>
          <p:cNvSpPr txBox="1">
            <a:spLocks noChangeArrowheads="1"/>
          </p:cNvSpPr>
          <p:nvPr/>
        </p:nvSpPr>
        <p:spPr bwMode="auto">
          <a:xfrm>
            <a:off x="-1588" y="-3175"/>
            <a:ext cx="7040563"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0000C0"/>
                </a:solidFill>
                <a:effectLst/>
                <a:latin typeface="Copperplate Gothic Light" panose="020E0507020206020404" pitchFamily="34" charset="0"/>
              </a:rPr>
              <a:t>School Information– Student Health and Welfare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1800" b="1" i="0" u="none" strike="noStrike" cap="none" normalizeH="0" baseline="0" dirty="0">
              <a:ln>
                <a:noFill/>
              </a:ln>
              <a:solidFill>
                <a:srgbClr val="0000C0"/>
              </a:solidFill>
              <a:effectLst/>
              <a:latin typeface="Copperplate Gothic Light" panose="020E05070202060204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Control 4"/>
          <p:cNvSpPr>
            <a:spLocks noChangeArrowheads="1" noChangeShapeType="1"/>
          </p:cNvSpPr>
          <p:nvPr/>
        </p:nvSpPr>
        <p:spPr bwMode="auto">
          <a:xfrm>
            <a:off x="648998" y="8669090"/>
            <a:ext cx="7034213" cy="37941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2" name="TextBox 1"/>
          <p:cNvSpPr txBox="1"/>
          <p:nvPr/>
        </p:nvSpPr>
        <p:spPr>
          <a:xfrm>
            <a:off x="167425" y="1705642"/>
            <a:ext cx="7392250" cy="7001917"/>
          </a:xfrm>
          <a:prstGeom prst="rect">
            <a:avLst/>
          </a:prstGeom>
          <a:noFill/>
          <a:ln>
            <a:noFill/>
          </a:ln>
        </p:spPr>
        <p:txBody>
          <a:bodyPr wrap="square" rtlCol="0">
            <a:spAutoFit/>
          </a:bodyPr>
          <a:lstStyle/>
          <a:p>
            <a:r>
              <a:rPr lang="en-AU" sz="1600" b="1" u="sng" dirty="0">
                <a:latin typeface="Arial Narrow" panose="020B0606020202030204" pitchFamily="34" charset="0"/>
              </a:rPr>
              <a:t>Shoes:</a:t>
            </a:r>
          </a:p>
          <a:p>
            <a:endParaRPr lang="en-AU" sz="800" b="1" dirty="0"/>
          </a:p>
          <a:p>
            <a:r>
              <a:rPr lang="en-AU" sz="1400" dirty="0">
                <a:latin typeface="Arial Narrow" panose="020B0606020202030204" pitchFamily="34" charset="0"/>
              </a:rPr>
              <a:t>We encourage the Dress Code for Kindergarten students to be followed. </a:t>
            </a:r>
            <a:r>
              <a:rPr lang="en-AU" sz="1400" dirty="0" smtClean="0">
                <a:latin typeface="Arial Narrow" panose="020B0606020202030204" pitchFamily="34" charset="0"/>
              </a:rPr>
              <a:t>We prefer closed </a:t>
            </a:r>
            <a:r>
              <a:rPr lang="en-AU" sz="1400" dirty="0">
                <a:latin typeface="Arial Narrow" panose="020B0606020202030204" pitchFamily="34" charset="0"/>
              </a:rPr>
              <a:t>in shoes/flat semi closed in </a:t>
            </a:r>
            <a:r>
              <a:rPr lang="en-AU" sz="1400" dirty="0" smtClean="0">
                <a:latin typeface="Arial Narrow" panose="020B0606020202030204" pitchFamily="34" charset="0"/>
              </a:rPr>
              <a:t>sandals</a:t>
            </a:r>
            <a:r>
              <a:rPr lang="en-AU" sz="1400" dirty="0">
                <a:latin typeface="Arial Narrow" panose="020B0606020202030204" pitchFamily="34" charset="0"/>
              </a:rPr>
              <a:t> </a:t>
            </a:r>
            <a:r>
              <a:rPr lang="en-AU" sz="1400" dirty="0" smtClean="0">
                <a:latin typeface="Arial Narrow" panose="020B0606020202030204" pitchFamily="34" charset="0"/>
              </a:rPr>
              <a:t>or </a:t>
            </a:r>
            <a:r>
              <a:rPr lang="en-AU" sz="1400" dirty="0">
                <a:latin typeface="Arial Narrow" panose="020B0606020202030204" pitchFamily="34" charset="0"/>
              </a:rPr>
              <a:t>Velcro fastened </a:t>
            </a:r>
            <a:r>
              <a:rPr lang="en-AU" sz="1400" dirty="0" smtClean="0">
                <a:latin typeface="Arial Narrow" panose="020B0606020202030204" pitchFamily="34" charset="0"/>
              </a:rPr>
              <a:t>shoes. </a:t>
            </a:r>
            <a:r>
              <a:rPr lang="en-AU" sz="1400" dirty="0">
                <a:latin typeface="Arial Narrow" panose="020B0606020202030204" pitchFamily="34" charset="0"/>
              </a:rPr>
              <a:t>Thongs are not permitted to wear at school due to safety reasons</a:t>
            </a:r>
            <a:r>
              <a:rPr lang="en-AU" sz="1400" dirty="0" smtClean="0">
                <a:latin typeface="Arial Narrow" panose="020B0606020202030204" pitchFamily="34" charset="0"/>
              </a:rPr>
              <a:t>.</a:t>
            </a:r>
          </a:p>
          <a:p>
            <a:endParaRPr lang="en-AU" sz="1400" dirty="0">
              <a:latin typeface="Arial Narrow" panose="020B0606020202030204" pitchFamily="34" charset="0"/>
            </a:endParaRPr>
          </a:p>
          <a:p>
            <a:endParaRPr lang="en-AU" sz="800" dirty="0">
              <a:latin typeface="Arial Narrow" panose="020B0606020202030204" pitchFamily="34" charset="0"/>
            </a:endParaRPr>
          </a:p>
          <a:p>
            <a:r>
              <a:rPr lang="en-AU" sz="1600" b="1" u="sng" dirty="0">
                <a:latin typeface="Arial Narrow" panose="020B0606020202030204" pitchFamily="34" charset="0"/>
              </a:rPr>
              <a:t>School Dress Policy:</a:t>
            </a:r>
          </a:p>
          <a:p>
            <a:endParaRPr lang="en-AU" sz="800" b="1" dirty="0">
              <a:latin typeface="Arial Narrow" panose="020B0606020202030204" pitchFamily="34" charset="0"/>
            </a:endParaRPr>
          </a:p>
          <a:p>
            <a:r>
              <a:rPr lang="en-AU" sz="1400" dirty="0">
                <a:latin typeface="Arial Narrow" panose="020B0606020202030204" pitchFamily="34" charset="0"/>
              </a:rPr>
              <a:t>The school has </a:t>
            </a:r>
            <a:r>
              <a:rPr lang="en-AU" sz="1400" u="sng" dirty="0">
                <a:latin typeface="Arial Narrow" panose="020B0606020202030204" pitchFamily="34" charset="0"/>
              </a:rPr>
              <a:t>a 'no hat, no play in the sun' policy</a:t>
            </a:r>
            <a:r>
              <a:rPr lang="en-AU" sz="1400" dirty="0">
                <a:latin typeface="Arial Narrow" panose="020B0606020202030204" pitchFamily="34" charset="0"/>
              </a:rPr>
              <a:t> which operates all of the                                                 year. The children must wear a hat during outdoor times. The school recommends that children wear a </a:t>
            </a:r>
            <a:r>
              <a:rPr lang="en-AU" sz="1400" dirty="0" smtClean="0">
                <a:latin typeface="Arial Narrow" panose="020B0606020202030204" pitchFamily="34" charset="0"/>
              </a:rPr>
              <a:t>bucket/faction bucket </a:t>
            </a:r>
            <a:r>
              <a:rPr lang="en-AU" sz="1400" dirty="0">
                <a:latin typeface="Arial Narrow" panose="020B0606020202030204" pitchFamily="34" charset="0"/>
              </a:rPr>
              <a:t>hat.  Hats are available in school colours from the Uniform Shop. Please ask at the office for faction colour</a:t>
            </a:r>
            <a:r>
              <a:rPr lang="en-AU" sz="1400" dirty="0" smtClean="0">
                <a:latin typeface="Arial Narrow" panose="020B0606020202030204" pitchFamily="34" charset="0"/>
              </a:rPr>
              <a:t>.</a:t>
            </a:r>
          </a:p>
          <a:p>
            <a:endParaRPr lang="en-AU" sz="1400" dirty="0">
              <a:latin typeface="Arial Narrow" panose="020B0606020202030204" pitchFamily="34" charset="0"/>
            </a:endParaRPr>
          </a:p>
          <a:p>
            <a:endParaRPr lang="en-AU" sz="800" u="sng" dirty="0">
              <a:latin typeface="Arial Narrow" panose="020B0606020202030204" pitchFamily="34" charset="0"/>
            </a:endParaRPr>
          </a:p>
          <a:p>
            <a:r>
              <a:rPr lang="en-AU" sz="1600" b="1" u="sng" dirty="0">
                <a:latin typeface="Arial Narrow" panose="020B0606020202030204" pitchFamily="34" charset="0"/>
              </a:rPr>
              <a:t>Medication at school: </a:t>
            </a:r>
          </a:p>
          <a:p>
            <a:endParaRPr lang="en-AU" sz="900" b="1" dirty="0">
              <a:latin typeface="Arial Narrow" panose="020B0606020202030204" pitchFamily="34" charset="0"/>
            </a:endParaRPr>
          </a:p>
          <a:p>
            <a:r>
              <a:rPr lang="en-AU" sz="1400" dirty="0">
                <a:latin typeface="Arial Narrow" panose="020B0606020202030204" pitchFamily="34" charset="0"/>
              </a:rPr>
              <a:t>Appropriate </a:t>
            </a:r>
            <a:r>
              <a:rPr lang="en-AU" sz="1400" i="1" dirty="0">
                <a:latin typeface="Arial Narrow" panose="020B0606020202030204" pitchFamily="34" charset="0"/>
              </a:rPr>
              <a:t>documentation</a:t>
            </a:r>
            <a:r>
              <a:rPr lang="en-AU" sz="1400" dirty="0">
                <a:latin typeface="Arial Narrow" panose="020B0606020202030204" pitchFamily="34" charset="0"/>
              </a:rPr>
              <a:t> is required before any medication is                                                                           administered by school staff.  Parents </a:t>
            </a:r>
            <a:r>
              <a:rPr lang="en-AU" sz="1400" b="1" dirty="0">
                <a:latin typeface="Arial Narrow" panose="020B0606020202030204" pitchFamily="34" charset="0"/>
              </a:rPr>
              <a:t>must</a:t>
            </a:r>
            <a:r>
              <a:rPr lang="en-AU" sz="1400" dirty="0">
                <a:latin typeface="Arial Narrow" panose="020B0606020202030204" pitchFamily="34" charset="0"/>
              </a:rPr>
              <a:t> complete an Administration of                                                  Medication Form via the school office</a:t>
            </a:r>
          </a:p>
          <a:p>
            <a:endParaRPr lang="en-AU" sz="800" b="1" dirty="0">
              <a:latin typeface="Arial Narrow" panose="020B0606020202030204" pitchFamily="34" charset="0"/>
            </a:endParaRPr>
          </a:p>
          <a:p>
            <a:r>
              <a:rPr lang="en-AU" sz="1600" b="1" u="sng" dirty="0">
                <a:latin typeface="Arial Narrow" panose="020B0606020202030204" pitchFamily="34" charset="0"/>
              </a:rPr>
              <a:t>Emergency Contact:</a:t>
            </a:r>
          </a:p>
          <a:p>
            <a:endParaRPr lang="en-AU" sz="800" b="1" dirty="0">
              <a:latin typeface="Arial Narrow" panose="020B0606020202030204" pitchFamily="34" charset="0"/>
            </a:endParaRPr>
          </a:p>
          <a:p>
            <a:r>
              <a:rPr lang="en-AU" sz="1400" dirty="0">
                <a:latin typeface="Arial Narrow" panose="020B0606020202030204" pitchFamily="34" charset="0"/>
              </a:rPr>
              <a:t>It is vital we are able to contact you during school time, so please ensure that you let the office and teachers know of any changes of phone numbers, address or people to contact in an emergency .</a:t>
            </a:r>
          </a:p>
          <a:p>
            <a:endParaRPr lang="en-AU" sz="1400" dirty="0">
              <a:latin typeface="Arial Narrow" panose="020B0606020202030204" pitchFamily="34" charset="0"/>
            </a:endParaRPr>
          </a:p>
          <a:p>
            <a:r>
              <a:rPr lang="en-AU" sz="1600" b="1" u="sng" dirty="0">
                <a:latin typeface="Arial Narrow" panose="020B0606020202030204" pitchFamily="34" charset="0"/>
              </a:rPr>
              <a:t>Health Care Plans:</a:t>
            </a:r>
          </a:p>
          <a:p>
            <a:endParaRPr lang="en-AU" sz="800" b="1" strike="sngStrike" dirty="0">
              <a:latin typeface="Arial Narrow" panose="020B0606020202030204" pitchFamily="34" charset="0"/>
            </a:endParaRPr>
          </a:p>
          <a:p>
            <a:r>
              <a:rPr lang="en-AU" sz="1400" dirty="0">
                <a:latin typeface="Arial Narrow" panose="020B0606020202030204" pitchFamily="34" charset="0"/>
              </a:rPr>
              <a:t>Medical Action Emergency plans need to be prepared by the family doctor for all children who have medical conditions or allergies that could be life-threatening. Parents must notify the school of any such conditions and submit any completed plans to the school.</a:t>
            </a:r>
          </a:p>
          <a:p>
            <a:r>
              <a:rPr lang="en-AU" b="1" dirty="0"/>
              <a:t> </a:t>
            </a:r>
            <a:endParaRPr lang="en-AU" dirty="0"/>
          </a:p>
          <a:p>
            <a:endParaRPr lang="en-AU" sz="1600" dirty="0">
              <a:latin typeface="Arial Narrow" panose="020B0606020202030204" pitchFamily="34" charset="0"/>
            </a:endParaRPr>
          </a:p>
          <a:p>
            <a:endParaRPr lang="en-AU" sz="1600" dirty="0">
              <a:latin typeface="Arial Narrow" panose="020B0606020202030204" pitchFamily="34" charset="0"/>
            </a:endParaRPr>
          </a:p>
          <a:p>
            <a:endParaRPr lang="en-AU" sz="1600" b="1" dirty="0">
              <a:latin typeface="Arial Narrow" panose="020B0606020202030204" pitchFamily="34" charset="0"/>
            </a:endParaRPr>
          </a:p>
        </p:txBody>
      </p:sp>
      <p:pic>
        <p:nvPicPr>
          <p:cNvPr id="1027" name="Picture 3" descr="MC9102171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374" y="2618163"/>
            <a:ext cx="1581150" cy="7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Kurzum, Lila / Medication in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829" y="4364110"/>
            <a:ext cx="1151146" cy="136349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mergency Contacts - 2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212" y="7708564"/>
            <a:ext cx="3656571" cy="156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22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108892"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2975452" y="-2968902"/>
            <a:ext cx="1621872" cy="7559677"/>
          </a:xfrm>
          <a:prstGeom prst="rect">
            <a:avLst/>
          </a:prstGeom>
        </p:spPr>
      </p:pic>
      <p:sp>
        <p:nvSpPr>
          <p:cNvPr id="10" name="Control 4"/>
          <p:cNvSpPr>
            <a:spLocks noChangeArrowheads="1" noChangeShapeType="1"/>
          </p:cNvSpPr>
          <p:nvPr/>
        </p:nvSpPr>
        <p:spPr bwMode="auto">
          <a:xfrm>
            <a:off x="648998" y="8669090"/>
            <a:ext cx="7034213" cy="37941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2" name="TextBox 1"/>
          <p:cNvSpPr txBox="1"/>
          <p:nvPr/>
        </p:nvSpPr>
        <p:spPr>
          <a:xfrm>
            <a:off x="405301" y="1237339"/>
            <a:ext cx="6860394" cy="9694962"/>
          </a:xfrm>
          <a:prstGeom prst="rect">
            <a:avLst/>
          </a:prstGeom>
          <a:noFill/>
        </p:spPr>
        <p:txBody>
          <a:bodyPr wrap="square" rtlCol="0">
            <a:spAutoFit/>
          </a:bodyPr>
          <a:lstStyle/>
          <a:p>
            <a:r>
              <a:rPr lang="en-AU" sz="1600" b="1" dirty="0">
                <a:latin typeface="Arial Narrow" panose="020B0606020202030204" pitchFamily="34" charset="0"/>
              </a:rPr>
              <a:t>Parent Responsibilities</a:t>
            </a:r>
          </a:p>
          <a:p>
            <a:endParaRPr lang="en-AU" sz="1600" b="1" dirty="0">
              <a:latin typeface="Arial Narrow" panose="020B0606020202030204" pitchFamily="34" charset="0"/>
            </a:endParaRPr>
          </a:p>
          <a:p>
            <a:pPr marL="285750" lvl="0" indent="-285750">
              <a:buFont typeface="Wingdings" panose="05000000000000000000" pitchFamily="2" charset="2"/>
              <a:buChar char="Ø"/>
            </a:pPr>
            <a:r>
              <a:rPr lang="en-AU" sz="1400" dirty="0">
                <a:latin typeface="Arial Narrow" panose="020B0606020202030204" pitchFamily="34" charset="0"/>
              </a:rPr>
              <a:t>To be positive about education and the need for regular attendance. A child who attends every session has a smooth transition to school life, has fewer gaps in their knowledge and understandings, develops self confidence and finds it easier to become part of a group. </a:t>
            </a:r>
          </a:p>
          <a:p>
            <a:pPr marL="285750" lvl="0" indent="-285750">
              <a:buFont typeface="Wingdings" panose="05000000000000000000" pitchFamily="2" charset="2"/>
              <a:buChar char="Ø"/>
            </a:pPr>
            <a:r>
              <a:rPr lang="en-AU" sz="1400" dirty="0">
                <a:latin typeface="Arial Narrow" panose="020B0606020202030204" pitchFamily="34" charset="0"/>
              </a:rPr>
              <a:t>To ensure that students are on time for each session. Please don’t come too early as staff require their allocated preparation time to prepare. Children who are always late feel embarrassed and find it difficult to join in group play and to settle to activities.</a:t>
            </a:r>
          </a:p>
          <a:p>
            <a:pPr marL="285750" lvl="0" indent="-285750">
              <a:buFont typeface="Wingdings" panose="05000000000000000000" pitchFamily="2" charset="2"/>
              <a:buChar char="Ø"/>
            </a:pPr>
            <a:r>
              <a:rPr lang="en-AU" sz="1400" dirty="0">
                <a:latin typeface="Arial Narrow" panose="020B0606020202030204" pitchFamily="34" charset="0"/>
              </a:rPr>
              <a:t>To be punctual when collecting your child – be waiting on the veranda at home time as it is unsettling for children to wonder if someone is coming to pick them up.</a:t>
            </a:r>
          </a:p>
          <a:p>
            <a:pPr marL="285750" lvl="0" indent="-285750">
              <a:buFont typeface="Wingdings" panose="05000000000000000000" pitchFamily="2" charset="2"/>
              <a:buChar char="Ø"/>
            </a:pPr>
            <a:r>
              <a:rPr lang="en-AU" sz="1400" dirty="0">
                <a:latin typeface="Arial Narrow" panose="020B0606020202030204" pitchFamily="34" charset="0"/>
              </a:rPr>
              <a:t>To refrain from picking children up early as it interrupts the program and disturbs the group.</a:t>
            </a:r>
          </a:p>
          <a:p>
            <a:pPr marL="285750" lvl="0" indent="-285750">
              <a:buFont typeface="Wingdings" panose="05000000000000000000" pitchFamily="2" charset="2"/>
              <a:buChar char="Ø"/>
            </a:pPr>
            <a:r>
              <a:rPr lang="en-AU" sz="1400" dirty="0">
                <a:latin typeface="Arial Narrow" panose="020B0606020202030204" pitchFamily="34" charset="0"/>
              </a:rPr>
              <a:t>To take part in school activities e.g. rosters, meetings, etc.</a:t>
            </a:r>
          </a:p>
          <a:p>
            <a:pPr marL="285750" lvl="0" indent="-285750">
              <a:buFont typeface="Wingdings" panose="05000000000000000000" pitchFamily="2" charset="2"/>
              <a:buChar char="Ø"/>
            </a:pPr>
            <a:r>
              <a:rPr lang="en-AU" sz="1400" dirty="0">
                <a:latin typeface="Arial Narrow" panose="020B0606020202030204" pitchFamily="34" charset="0"/>
              </a:rPr>
              <a:t>To communicate regularly with the </a:t>
            </a:r>
            <a:r>
              <a:rPr lang="en-AU" sz="1400" u="sng" dirty="0">
                <a:latin typeface="Arial Narrow" panose="020B0606020202030204" pitchFamily="34" charset="0"/>
              </a:rPr>
              <a:t>teacher</a:t>
            </a:r>
            <a:r>
              <a:rPr lang="en-AU" sz="1400" dirty="0">
                <a:latin typeface="Arial Narrow" panose="020B0606020202030204" pitchFamily="34" charset="0"/>
              </a:rPr>
              <a:t> of matters concerning your child, especially any concerns with your child‘s health, emotional, and the family situation, so she can understand any problems that may be troubling your child. </a:t>
            </a:r>
          </a:p>
          <a:p>
            <a:pPr marL="285750" indent="-285750">
              <a:buFont typeface="Wingdings" panose="05000000000000000000" pitchFamily="2" charset="2"/>
              <a:buChar char="Ø"/>
            </a:pPr>
            <a:r>
              <a:rPr lang="en-AU" sz="1400" dirty="0">
                <a:latin typeface="Arial Narrow" panose="020B0606020202030204" pitchFamily="34" charset="0"/>
              </a:rPr>
              <a:t>To reinforce concepts being developed in class.</a:t>
            </a:r>
          </a:p>
          <a:p>
            <a:pPr marL="285750" indent="-285750">
              <a:buFont typeface="Wingdings" panose="05000000000000000000" pitchFamily="2" charset="2"/>
              <a:buChar char="Ø"/>
            </a:pPr>
            <a:endParaRPr lang="en-AU" sz="1400" dirty="0">
              <a:latin typeface="Arial Narrow" panose="020B0606020202030204" pitchFamily="34" charset="0"/>
            </a:endParaRPr>
          </a:p>
          <a:p>
            <a:r>
              <a:rPr lang="en-AU" sz="1400" b="1" dirty="0">
                <a:latin typeface="Arial Narrow" panose="020B0606020202030204" pitchFamily="34" charset="0"/>
              </a:rPr>
              <a:t>Please note:  </a:t>
            </a:r>
            <a:r>
              <a:rPr lang="en-AU" sz="1400" dirty="0">
                <a:latin typeface="Arial Narrow" panose="020B0606020202030204" pitchFamily="34" charset="0"/>
              </a:rPr>
              <a:t>If your child is ill, or will be absent, a telephone call, email or a                                           written note is  much appreciated.   </a:t>
            </a:r>
          </a:p>
          <a:p>
            <a:r>
              <a:rPr lang="en-AU" sz="1400" dirty="0">
                <a:latin typeface="Arial Narrow" panose="020B0606020202030204" pitchFamily="34" charset="0"/>
              </a:rPr>
              <a:t>Absences can also be reported to the school via the Connect App. </a:t>
            </a:r>
          </a:p>
          <a:p>
            <a:r>
              <a:rPr lang="en-AU" sz="1400" b="1" i="1" u="sng" dirty="0">
                <a:latin typeface="Arial Narrow" panose="020B0606020202030204" pitchFamily="34" charset="0"/>
              </a:rPr>
              <a:t>Please do not  send your child to school if they are sick or unfit to learn</a:t>
            </a:r>
            <a:r>
              <a:rPr lang="en-AU" sz="1400" b="1" dirty="0">
                <a:latin typeface="Arial Narrow" panose="020B0606020202030204" pitchFamily="34" charset="0"/>
              </a:rPr>
              <a:t>.</a:t>
            </a:r>
          </a:p>
          <a:p>
            <a:endParaRPr lang="en-AU" sz="1400" dirty="0">
              <a:latin typeface="Arial Narrow" panose="020B0606020202030204" pitchFamily="34" charset="0"/>
            </a:endParaRPr>
          </a:p>
          <a:p>
            <a:r>
              <a:rPr lang="en-AU" b="1" dirty="0"/>
              <a:t> </a:t>
            </a:r>
            <a:r>
              <a:rPr lang="en-AU" sz="1600" b="1" dirty="0">
                <a:latin typeface="Arial Narrow" panose="020B0606020202030204" pitchFamily="34" charset="0"/>
              </a:rPr>
              <a:t>Kindergarten Routines </a:t>
            </a:r>
            <a:endParaRPr lang="en-AU" sz="1600" b="1" i="1" dirty="0">
              <a:latin typeface="Arial Narrow" panose="020B0606020202030204" pitchFamily="34" charset="0"/>
            </a:endParaRPr>
          </a:p>
          <a:p>
            <a:endParaRPr lang="en-AU" dirty="0"/>
          </a:p>
          <a:p>
            <a:pPr marL="342900" indent="-342900">
              <a:buAutoNum type="arabicPeriod"/>
            </a:pPr>
            <a:r>
              <a:rPr lang="en-AU" sz="1400" dirty="0">
                <a:latin typeface="Arial Narrow" panose="020B0606020202030204" pitchFamily="34" charset="0"/>
              </a:rPr>
              <a:t>Children must be brought to the school and picked up by their parent(s) or other nominated </a:t>
            </a:r>
            <a:r>
              <a:rPr lang="en-AU" sz="1400" u="sng" dirty="0">
                <a:latin typeface="Arial Narrow" panose="020B0606020202030204" pitchFamily="34" charset="0"/>
              </a:rPr>
              <a:t>adult</a:t>
            </a:r>
            <a:r>
              <a:rPr lang="en-AU" sz="1400" dirty="0">
                <a:latin typeface="Arial Narrow" panose="020B0606020202030204" pitchFamily="34" charset="0"/>
              </a:rPr>
              <a:t>. They should not be left with brothers or sisters, nor remain on their own. </a:t>
            </a:r>
            <a:r>
              <a:rPr lang="en-AU" sz="1400" u="sng" dirty="0">
                <a:latin typeface="Arial Narrow" panose="020B0606020202030204" pitchFamily="34" charset="0"/>
              </a:rPr>
              <a:t>Written</a:t>
            </a:r>
            <a:r>
              <a:rPr lang="en-AU" sz="1400" dirty="0">
                <a:latin typeface="Arial Narrow" panose="020B0606020202030204" pitchFamily="34" charset="0"/>
              </a:rPr>
              <a:t> permission must be sent in for any changes in who picks up your child.</a:t>
            </a:r>
          </a:p>
          <a:p>
            <a:pPr marL="342900" indent="-342900">
              <a:buAutoNum type="arabicPeriod"/>
            </a:pPr>
            <a:r>
              <a:rPr lang="en-AU" sz="1400" dirty="0">
                <a:latin typeface="Arial Narrow" panose="020B0606020202030204" pitchFamily="34" charset="0"/>
              </a:rPr>
              <a:t>Personal toys are NOT required.  If your child is required to bring  something for the  educational</a:t>
            </a:r>
          </a:p>
          <a:p>
            <a:r>
              <a:rPr lang="en-AU" sz="1400" dirty="0">
                <a:latin typeface="Arial Narrow" panose="020B0606020202030204" pitchFamily="34" charset="0"/>
              </a:rPr>
              <a:t>         program they will be informed by the teacher.</a:t>
            </a:r>
          </a:p>
          <a:p>
            <a:pPr marL="342900" indent="-342900">
              <a:buAutoNum type="arabicPeriod" startAt="3"/>
            </a:pPr>
            <a:r>
              <a:rPr lang="en-AU" sz="1400" dirty="0">
                <a:latin typeface="Arial Narrow" panose="020B0606020202030204" pitchFamily="34" charset="0"/>
              </a:rPr>
              <a:t>Birthdays are celebrated so you may like to send a 'treat',  such as an iced cup cake or similar for</a:t>
            </a:r>
          </a:p>
          <a:p>
            <a:r>
              <a:rPr lang="en-AU" sz="1400" dirty="0">
                <a:latin typeface="Arial Narrow" panose="020B0606020202030204" pitchFamily="34" charset="0"/>
              </a:rPr>
              <a:t>        each child. Be mindful that we are an ‘Allergy Aware School’  some students </a:t>
            </a:r>
            <a:r>
              <a:rPr lang="en-AU" sz="1400" dirty="0" smtClean="0">
                <a:latin typeface="Arial Narrow" panose="020B0606020202030204" pitchFamily="34" charset="0"/>
              </a:rPr>
              <a:t> </a:t>
            </a:r>
            <a:r>
              <a:rPr lang="en-AU" sz="1400" dirty="0">
                <a:latin typeface="Arial Narrow" panose="020B0606020202030204" pitchFamily="34" charset="0"/>
              </a:rPr>
              <a:t>may have </a:t>
            </a:r>
          </a:p>
          <a:p>
            <a:r>
              <a:rPr lang="en-AU" sz="1400" dirty="0">
                <a:latin typeface="Arial Narrow" panose="020B0606020202030204" pitchFamily="34" charset="0"/>
              </a:rPr>
              <a:t>        severe allergies.</a:t>
            </a:r>
          </a:p>
          <a:p>
            <a:pPr marL="342900" indent="-342900">
              <a:buAutoNum type="arabicPeriod" startAt="4"/>
            </a:pPr>
            <a:r>
              <a:rPr lang="en-AU" sz="1400" dirty="0">
                <a:latin typeface="Arial Narrow" panose="020B0606020202030204" pitchFamily="34" charset="0"/>
              </a:rPr>
              <a:t>Nut Aware – some students are allergic to peanuts and nut products, please avoid sending food with nut products in it to school.</a:t>
            </a:r>
          </a:p>
          <a:p>
            <a:pPr lvl="0"/>
            <a:r>
              <a:rPr lang="en-AU" sz="1400" dirty="0">
                <a:solidFill>
                  <a:prstClr val="black"/>
                </a:solidFill>
                <a:latin typeface="Arial Narrow" panose="020B0606020202030204" pitchFamily="34" charset="0"/>
              </a:rPr>
              <a:t>5.     Children will be encouraged to accept the rights of others and to be responsible </a:t>
            </a:r>
          </a:p>
          <a:p>
            <a:pPr lvl="0"/>
            <a:r>
              <a:rPr lang="en-AU" sz="1400" dirty="0">
                <a:solidFill>
                  <a:prstClr val="black"/>
                </a:solidFill>
                <a:latin typeface="Arial Narrow" panose="020B0606020202030204" pitchFamily="34" charset="0"/>
              </a:rPr>
              <a:t>        for care of the equipment by appropriate use and packing away of the equipment.</a:t>
            </a:r>
          </a:p>
          <a:p>
            <a:pPr lvl="0"/>
            <a:r>
              <a:rPr lang="en-AU" sz="1400" dirty="0">
                <a:solidFill>
                  <a:prstClr val="black"/>
                </a:solidFill>
                <a:latin typeface="Arial Narrow" panose="020B0606020202030204" pitchFamily="34" charset="0"/>
              </a:rPr>
              <a:t>6.     Acceptable social behaviour is encouraged by the use of virtues and an  </a:t>
            </a:r>
          </a:p>
          <a:p>
            <a:pPr lvl="0"/>
            <a:r>
              <a:rPr lang="en-AU" sz="1400" dirty="0">
                <a:solidFill>
                  <a:prstClr val="black"/>
                </a:solidFill>
                <a:latin typeface="Arial Narrow" panose="020B0606020202030204" pitchFamily="34" charset="0"/>
              </a:rPr>
              <a:t>        awareness of courtesies.</a:t>
            </a:r>
          </a:p>
          <a:p>
            <a:endParaRPr lang="en-AU" dirty="0"/>
          </a:p>
          <a:p>
            <a:endParaRPr lang="en-AU" sz="1400" dirty="0">
              <a:latin typeface="Arial Narrow" panose="020B0606020202030204" pitchFamily="34" charset="0"/>
            </a:endParaRPr>
          </a:p>
          <a:p>
            <a:pPr marL="285750" lvl="0" indent="-285750">
              <a:buFont typeface="Wingdings" panose="05000000000000000000" pitchFamily="2" charset="2"/>
              <a:buChar char="Ø"/>
            </a:pPr>
            <a:endParaRPr lang="en-AU" sz="1400" dirty="0">
              <a:latin typeface="Arial Narrow" panose="020B0606020202030204" pitchFamily="34" charset="0"/>
            </a:endParaRPr>
          </a:p>
          <a:p>
            <a:endParaRPr lang="en-AU" sz="1600" dirty="0">
              <a:latin typeface="Arial Narrow" panose="020B0606020202030204" pitchFamily="34" charset="0"/>
            </a:endParaRPr>
          </a:p>
        </p:txBody>
      </p:sp>
      <p:pic>
        <p:nvPicPr>
          <p:cNvPr id="2054" name="Picture 6" descr="MC90036098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364" y="5143433"/>
            <a:ext cx="9175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51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053232" y="6185368"/>
            <a:ext cx="1453213" cy="7559674"/>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2" y="-3053233"/>
            <a:ext cx="1453213" cy="7559677"/>
          </a:xfrm>
          <a:prstGeom prst="rect">
            <a:avLst/>
          </a:prstGeom>
        </p:spPr>
      </p:pic>
      <p:sp>
        <p:nvSpPr>
          <p:cNvPr id="3" name="Text Box 2"/>
          <p:cNvSpPr txBox="1">
            <a:spLocks noChangeArrowheads="1"/>
          </p:cNvSpPr>
          <p:nvPr/>
        </p:nvSpPr>
        <p:spPr bwMode="auto">
          <a:xfrm>
            <a:off x="-1588" y="-3175"/>
            <a:ext cx="7040563"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0000C0"/>
                </a:solidFill>
                <a:effectLst/>
                <a:latin typeface="Copperplate Gothic Light" panose="020E0507020206020404" pitchFamily="34" charset="0"/>
              </a:rPr>
              <a:t>School Information– Student Health and Welfare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1800" b="1" i="0" u="none" strike="noStrike" cap="none" normalizeH="0" baseline="0" dirty="0">
              <a:ln>
                <a:noFill/>
              </a:ln>
              <a:solidFill>
                <a:srgbClr val="0000C0"/>
              </a:solidFill>
              <a:effectLst/>
              <a:latin typeface="Copperplate Gothic Light" panose="020E05070202060204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Control 4"/>
          <p:cNvSpPr>
            <a:spLocks noChangeArrowheads="1" noChangeShapeType="1"/>
          </p:cNvSpPr>
          <p:nvPr/>
        </p:nvSpPr>
        <p:spPr bwMode="auto">
          <a:xfrm>
            <a:off x="648998" y="8669090"/>
            <a:ext cx="7034213" cy="37941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6" name="TextBox 5"/>
          <p:cNvSpPr txBox="1"/>
          <p:nvPr/>
        </p:nvSpPr>
        <p:spPr>
          <a:xfrm flipH="1">
            <a:off x="225268" y="1260232"/>
            <a:ext cx="7109138" cy="10187404"/>
          </a:xfrm>
          <a:prstGeom prst="rect">
            <a:avLst/>
          </a:prstGeom>
          <a:noFill/>
        </p:spPr>
        <p:txBody>
          <a:bodyPr wrap="square" rtlCol="0">
            <a:spAutoFit/>
          </a:bodyPr>
          <a:lstStyle/>
          <a:p>
            <a:endParaRPr lang="en-AU" sz="800" dirty="0">
              <a:latin typeface="Arial Narrow" panose="020B0606020202030204" pitchFamily="34" charset="0"/>
            </a:endParaRPr>
          </a:p>
          <a:p>
            <a:endParaRPr lang="en-AU" sz="1600" b="1" dirty="0">
              <a:latin typeface="Arial Narrow" panose="020B0606020202030204" pitchFamily="34" charset="0"/>
            </a:endParaRPr>
          </a:p>
          <a:p>
            <a:r>
              <a:rPr lang="en-AU" sz="1600" b="1" u="sng" dirty="0">
                <a:latin typeface="Arial Narrow" panose="020B0606020202030204" pitchFamily="34" charset="0"/>
              </a:rPr>
              <a:t>School Newsletter: </a:t>
            </a:r>
          </a:p>
          <a:p>
            <a:endParaRPr lang="en-AU" sz="1600" b="1" u="sng" dirty="0">
              <a:latin typeface="Arial Narrow" panose="020B0606020202030204" pitchFamily="34" charset="0"/>
            </a:endParaRPr>
          </a:p>
          <a:p>
            <a:pPr algn="just"/>
            <a:r>
              <a:rPr lang="en-AU" sz="1400" dirty="0">
                <a:latin typeface="Arial Narrow" panose="020B0606020202030204" pitchFamily="34" charset="0"/>
              </a:rPr>
              <a:t>School newsletters contain information that relates to the whole school, including the Kindergarten. Additional information notes and class newsletters will be sent home from the class. Please check your child's bag for these newsletters and Kindergarten notes. </a:t>
            </a:r>
          </a:p>
          <a:p>
            <a:pPr algn="just"/>
            <a:r>
              <a:rPr lang="en-AU" sz="1400" dirty="0">
                <a:latin typeface="Arial Narrow" panose="020B0606020202030204" pitchFamily="34" charset="0"/>
              </a:rPr>
              <a:t>Please view the school newsletter on Connect or the school website </a:t>
            </a:r>
            <a:r>
              <a:rPr lang="en-AU" sz="1400" u="sng" dirty="0">
                <a:latin typeface="Arial Narrow" panose="020B0606020202030204" pitchFamily="34" charset="0"/>
                <a:hlinkClick r:id="rId3"/>
              </a:rPr>
              <a:t>www.brentwoodps.wa.edu.au</a:t>
            </a:r>
            <a:endParaRPr lang="en-AU" sz="1400" u="sng" dirty="0">
              <a:latin typeface="Arial Narrow" panose="020B0606020202030204" pitchFamily="34" charset="0"/>
            </a:endParaRPr>
          </a:p>
          <a:p>
            <a:pPr algn="just"/>
            <a:endParaRPr lang="en-AU" sz="800" u="sng" dirty="0">
              <a:latin typeface="Arial Narrow" panose="020B0606020202030204" pitchFamily="34" charset="0"/>
            </a:endParaRPr>
          </a:p>
          <a:p>
            <a:pPr algn="just"/>
            <a:endParaRPr lang="en-AU" sz="1600" b="1" dirty="0">
              <a:latin typeface="Arial Narrow" panose="020B0606020202030204" pitchFamily="34" charset="0"/>
            </a:endParaRPr>
          </a:p>
          <a:p>
            <a:pPr algn="just"/>
            <a:r>
              <a:rPr lang="en-AU" sz="1600" b="1" u="sng" dirty="0">
                <a:latin typeface="Arial Narrow" panose="020B0606020202030204" pitchFamily="34" charset="0"/>
              </a:rPr>
              <a:t>Connect:</a:t>
            </a:r>
          </a:p>
          <a:p>
            <a:pPr algn="just"/>
            <a:endParaRPr lang="en-AU" sz="1600" b="1" u="sng" dirty="0">
              <a:latin typeface="Arial Narrow" panose="020B0606020202030204" pitchFamily="34" charset="0"/>
            </a:endParaRPr>
          </a:p>
          <a:p>
            <a:pPr algn="just"/>
            <a:r>
              <a:rPr lang="en-AU" sz="1400" dirty="0">
                <a:latin typeface="Arial Narrow" panose="020B0606020202030204" pitchFamily="34" charset="0"/>
              </a:rPr>
              <a:t>This is an App that we </a:t>
            </a:r>
            <a:r>
              <a:rPr lang="en-AU" sz="1400" b="1" dirty="0">
                <a:latin typeface="Arial Narrow" panose="020B0606020202030204" pitchFamily="34" charset="0"/>
              </a:rPr>
              <a:t>highly recommend</a:t>
            </a:r>
            <a:r>
              <a:rPr lang="en-AU" sz="1400" dirty="0">
                <a:latin typeface="Arial Narrow" panose="020B0606020202030204" pitchFamily="34" charset="0"/>
              </a:rPr>
              <a:t> you download on your phone in order to receive all the latest notifications, Term Planners and Newsletters. Find enclosed in your Information Folders directions on how to install Connect on your mobile.  You can also use this app to report your child’s absence.</a:t>
            </a:r>
          </a:p>
          <a:p>
            <a:pPr algn="just"/>
            <a:r>
              <a:rPr lang="en-AU" dirty="0"/>
              <a:t> </a:t>
            </a:r>
            <a:endParaRPr lang="en-AU" u="sng" dirty="0"/>
          </a:p>
          <a:p>
            <a:r>
              <a:rPr lang="en-AU" sz="1600" b="1" u="sng" dirty="0">
                <a:latin typeface="Arial Narrow" panose="020B0606020202030204" pitchFamily="34" charset="0"/>
              </a:rPr>
              <a:t>Voluntary Contributions:</a:t>
            </a:r>
          </a:p>
          <a:p>
            <a:endParaRPr lang="en-AU" sz="1600" b="1" dirty="0">
              <a:latin typeface="Arial Narrow" panose="020B0606020202030204" pitchFamily="34" charset="0"/>
            </a:endParaRPr>
          </a:p>
          <a:p>
            <a:r>
              <a:rPr lang="en-AU" sz="1400" dirty="0">
                <a:latin typeface="Arial Narrow" panose="020B0606020202030204" pitchFamily="34" charset="0"/>
              </a:rPr>
              <a:t>Under the Education Act, the School Council has approved the contributions for 2022 at $60.00 for each child.</a:t>
            </a:r>
          </a:p>
          <a:p>
            <a:r>
              <a:rPr lang="en-AU" sz="1400" dirty="0">
                <a:latin typeface="Arial Narrow" panose="020B0606020202030204" pitchFamily="34" charset="0"/>
              </a:rPr>
              <a:t> </a:t>
            </a:r>
          </a:p>
          <a:p>
            <a:endParaRPr lang="en-AU" sz="1400" dirty="0">
              <a:latin typeface="Arial Narrow" panose="020B0606020202030204" pitchFamily="34" charset="0"/>
            </a:endParaRPr>
          </a:p>
          <a:p>
            <a:r>
              <a:rPr lang="en-AU" sz="1600" b="1" u="sng" dirty="0">
                <a:latin typeface="Arial Narrow" panose="020B0606020202030204" pitchFamily="34" charset="0"/>
              </a:rPr>
              <a:t>P&amp;C Voluntary Contributions:</a:t>
            </a:r>
          </a:p>
          <a:p>
            <a:endParaRPr lang="en-AU" sz="1600" dirty="0">
              <a:latin typeface="Arial Narrow" panose="020B0606020202030204" pitchFamily="34" charset="0"/>
            </a:endParaRPr>
          </a:p>
          <a:p>
            <a:r>
              <a:rPr lang="en-AU" sz="1400" dirty="0"/>
              <a:t>$35.00 per student with a maximum of $70.00 per family</a:t>
            </a:r>
            <a:endParaRPr lang="en-AU" sz="800" dirty="0">
              <a:latin typeface="Arial Narrow" panose="020B0606020202030204" pitchFamily="34" charset="0"/>
            </a:endParaRPr>
          </a:p>
          <a:p>
            <a:endParaRPr lang="en-AU" sz="800" dirty="0"/>
          </a:p>
          <a:p>
            <a:endParaRPr lang="en-AU" sz="1600" b="1" dirty="0">
              <a:latin typeface="Arial Narrow" panose="020B0606020202030204" pitchFamily="34" charset="0"/>
            </a:endParaRPr>
          </a:p>
          <a:p>
            <a:r>
              <a:rPr lang="en-AU" sz="1600" b="1" u="sng" dirty="0">
                <a:latin typeface="Arial Narrow" panose="020B0606020202030204" pitchFamily="34" charset="0"/>
              </a:rPr>
              <a:t>Additional Costs:</a:t>
            </a:r>
          </a:p>
          <a:p>
            <a:pPr algn="just"/>
            <a:endParaRPr lang="en-AU" sz="1600" u="sng" dirty="0">
              <a:latin typeface="Arial Narrow" panose="020B0606020202030204" pitchFamily="34" charset="0"/>
            </a:endParaRPr>
          </a:p>
          <a:p>
            <a:pPr algn="just"/>
            <a:r>
              <a:rPr lang="en-AU" sz="1400" dirty="0">
                <a:latin typeface="Arial Narrow" panose="020B0606020202030204" pitchFamily="34" charset="0"/>
              </a:rPr>
              <a:t>There may be extra additional costs for incursions or excursions throughout the year.  You will receive notices with payment envelopes for such events.  Kindly ensure that the permission slips and payment envelopes are sent to the front office. Clearly label the envelope with the students Name, Surname and Room Number. </a:t>
            </a:r>
          </a:p>
          <a:p>
            <a:endParaRPr lang="en-AU" sz="800" dirty="0">
              <a:latin typeface="Arial Narrow" panose="020B0606020202030204" pitchFamily="34" charset="0"/>
            </a:endParaRPr>
          </a:p>
          <a:p>
            <a:r>
              <a:rPr lang="en-AU" dirty="0"/>
              <a:t> </a:t>
            </a:r>
          </a:p>
          <a:p>
            <a:endParaRPr lang="en-AU" sz="1600" dirty="0">
              <a:latin typeface="Arial Narrow" panose="020B0606020202030204" pitchFamily="34" charset="0"/>
            </a:endParaRPr>
          </a:p>
          <a:p>
            <a:endParaRPr lang="en-AU" sz="1400" dirty="0">
              <a:latin typeface="Arial Narrow" panose="020B0606020202030204" pitchFamily="34" charset="0"/>
            </a:endParaRPr>
          </a:p>
          <a:p>
            <a:r>
              <a:rPr lang="en-AU" dirty="0"/>
              <a:t> </a:t>
            </a:r>
          </a:p>
          <a:p>
            <a:endParaRPr lang="en-AU" sz="1400" dirty="0"/>
          </a:p>
          <a:p>
            <a:r>
              <a:rPr lang="en-AU" dirty="0"/>
              <a:t> </a:t>
            </a:r>
          </a:p>
          <a:p>
            <a:endParaRPr lang="en-AU" sz="1400" dirty="0">
              <a:latin typeface="Arial Narrow" panose="020B0606020202030204" pitchFamily="34" charset="0"/>
            </a:endParaRPr>
          </a:p>
          <a:p>
            <a:r>
              <a:rPr lang="en-AU" dirty="0"/>
              <a:t> </a:t>
            </a:r>
          </a:p>
          <a:p>
            <a:endParaRPr lang="en-AU" sz="1600" b="1" dirty="0">
              <a:latin typeface="Arial Narrow" panose="020B0606020202030204" pitchFamily="34" charset="0"/>
            </a:endParaRPr>
          </a:p>
          <a:p>
            <a:endParaRPr lang="en-AU" sz="1400" dirty="0">
              <a:latin typeface="Arial Narrow" panose="020B0606020202030204" pitchFamily="34" charset="0"/>
            </a:endParaRPr>
          </a:p>
          <a:p>
            <a:r>
              <a:rPr lang="en-AU" sz="1400" dirty="0">
                <a:latin typeface="Arial Narrow" panose="020B0606020202030204" pitchFamily="34" charset="0"/>
              </a:rPr>
              <a:t> </a:t>
            </a:r>
          </a:p>
        </p:txBody>
      </p:sp>
    </p:spTree>
    <p:extLst>
      <p:ext uri="{BB962C8B-B14F-4D97-AF65-F5344CB8AC3E}">
        <p14:creationId xmlns:p14="http://schemas.microsoft.com/office/powerpoint/2010/main" val="368563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16200000">
            <a:off x="3176767" y="6185368"/>
            <a:ext cx="1453213" cy="7559676"/>
          </a:xfrm>
          <a:prstGeom prst="rect">
            <a:avLst/>
          </a:prstGeom>
        </p:spPr>
      </p:pic>
      <p:pic>
        <p:nvPicPr>
          <p:cNvPr id="5" name="Picture 4">
            <a:extLst>
              <a:ext uri="{FF2B5EF4-FFF2-40B4-BE49-F238E27FC236}">
                <a16:creationId xmlns:a16="http://schemas.microsoft.com/office/drawing/2014/main" id="{CA5D04C7-B127-1C4D-A0D6-4FA8CC4A3F3A}"/>
              </a:ext>
            </a:extLst>
          </p:cNvPr>
          <p:cNvPicPr>
            <a:picLocks noChangeAspect="1"/>
          </p:cNvPicPr>
          <p:nvPr/>
        </p:nvPicPr>
        <p:blipFill>
          <a:blip r:embed="rId2"/>
          <a:stretch>
            <a:fillRect/>
          </a:stretch>
        </p:blipFill>
        <p:spPr>
          <a:xfrm rot="5400000">
            <a:off x="3053232" y="-3053233"/>
            <a:ext cx="1453213" cy="7559677"/>
          </a:xfrm>
          <a:prstGeom prst="rect">
            <a:avLst/>
          </a:prstGeom>
        </p:spPr>
      </p:pic>
      <p:sp>
        <p:nvSpPr>
          <p:cNvPr id="3" name="Text Box 2"/>
          <p:cNvSpPr txBox="1">
            <a:spLocks noChangeArrowheads="1"/>
          </p:cNvSpPr>
          <p:nvPr/>
        </p:nvSpPr>
        <p:spPr bwMode="auto">
          <a:xfrm>
            <a:off x="-1588" y="-3175"/>
            <a:ext cx="7040563"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0000C0"/>
                </a:solidFill>
                <a:effectLst/>
                <a:latin typeface="Copperplate Gothic Light" panose="020E0507020206020404" pitchFamily="34" charset="0"/>
              </a:rPr>
              <a:t>School Information– Student Health and Welfare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1800" b="1" i="0" u="none" strike="noStrike" cap="none" normalizeH="0" baseline="0" dirty="0">
              <a:ln>
                <a:noFill/>
              </a:ln>
              <a:solidFill>
                <a:srgbClr val="0000C0"/>
              </a:solidFill>
              <a:effectLst/>
              <a:latin typeface="Copperplate Gothic Light" panose="020E05070202060204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Control 4"/>
          <p:cNvSpPr>
            <a:spLocks noChangeArrowheads="1" noChangeShapeType="1"/>
          </p:cNvSpPr>
          <p:nvPr/>
        </p:nvSpPr>
        <p:spPr bwMode="auto">
          <a:xfrm>
            <a:off x="648998" y="8669090"/>
            <a:ext cx="7034213" cy="37941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2" name="Rectangle 1"/>
          <p:cNvSpPr/>
          <p:nvPr/>
        </p:nvSpPr>
        <p:spPr>
          <a:xfrm>
            <a:off x="8677880" y="6627231"/>
            <a:ext cx="3778250" cy="1410899"/>
          </a:xfrm>
          <a:prstGeom prst="rect">
            <a:avLst/>
          </a:prstGeom>
        </p:spPr>
        <p:txBody>
          <a:bodyPr>
            <a:spAutoFit/>
          </a:bodyPr>
          <a:lstStyle/>
          <a:p>
            <a:pPr algn="ctr">
              <a:lnSpc>
                <a:spcPct val="119000"/>
              </a:lnSpc>
            </a:pPr>
            <a:r>
              <a:rPr lang="en-AU" i="1" kern="1400" dirty="0">
                <a:solidFill>
                  <a:srgbClr val="000000"/>
                </a:solidFill>
                <a:latin typeface="Arial Narrow" panose="020B0606020202030204" pitchFamily="34" charset="0"/>
              </a:rPr>
              <a:t>2 Dawson Road  Brentwood </a:t>
            </a:r>
            <a:endParaRPr lang="en-AU" kern="1400" dirty="0">
              <a:solidFill>
                <a:srgbClr val="000000"/>
              </a:solidFill>
              <a:latin typeface="Arial Narrow" panose="020B0606020202030204" pitchFamily="34" charset="0"/>
            </a:endParaRPr>
          </a:p>
          <a:p>
            <a:pPr algn="ctr">
              <a:lnSpc>
                <a:spcPct val="119000"/>
              </a:lnSpc>
            </a:pPr>
            <a:r>
              <a:rPr lang="en-AU" i="1" kern="1400" dirty="0">
                <a:solidFill>
                  <a:srgbClr val="000000"/>
                </a:solidFill>
                <a:latin typeface="Arial Narrow" panose="020B0606020202030204" pitchFamily="34" charset="0"/>
              </a:rPr>
              <a:t>Phone 08 6258 6950</a:t>
            </a:r>
            <a:endParaRPr lang="en-AU" kern="1400" dirty="0">
              <a:solidFill>
                <a:srgbClr val="000000"/>
              </a:solidFill>
              <a:latin typeface="Arial Narrow" panose="020B0606020202030204" pitchFamily="34" charset="0"/>
            </a:endParaRPr>
          </a:p>
          <a:p>
            <a:pPr algn="ctr">
              <a:lnSpc>
                <a:spcPct val="119000"/>
              </a:lnSpc>
            </a:pPr>
            <a:r>
              <a:rPr lang="en-AU" i="1" kern="1400" dirty="0">
                <a:solidFill>
                  <a:srgbClr val="000000"/>
                </a:solidFill>
                <a:latin typeface="Arial Narrow" panose="020B0606020202030204" pitchFamily="34" charset="0"/>
              </a:rPr>
              <a:t>Email: brentwood.ps.wa.edu.au</a:t>
            </a:r>
            <a:endParaRPr lang="en-AU" kern="1400" dirty="0">
              <a:solidFill>
                <a:srgbClr val="000000"/>
              </a:solidFill>
              <a:latin typeface="Arial Narrow" panose="020B0606020202030204" pitchFamily="34" charset="0"/>
            </a:endParaRPr>
          </a:p>
          <a:p>
            <a:pPr algn="ctr">
              <a:lnSpc>
                <a:spcPct val="119000"/>
              </a:lnSpc>
            </a:pPr>
            <a:r>
              <a:rPr lang="en-AU" i="1" kern="1400" dirty="0">
                <a:solidFill>
                  <a:srgbClr val="000000"/>
                </a:solidFill>
                <a:latin typeface="Arial Narrow" panose="020B0606020202030204" pitchFamily="34" charset="0"/>
              </a:rPr>
              <a:t>Website: http:// </a:t>
            </a:r>
            <a:r>
              <a:rPr lang="en-AU" i="1" kern="1400" dirty="0" err="1">
                <a:solidFill>
                  <a:srgbClr val="000000"/>
                </a:solidFill>
                <a:latin typeface="Arial Narrow" panose="020B0606020202030204" pitchFamily="34" charset="0"/>
              </a:rPr>
              <a:t>brentwoodps.wa</a:t>
            </a:r>
            <a:r>
              <a:rPr lang="en-AU" i="1" kern="1400" dirty="0">
                <a:solidFill>
                  <a:srgbClr val="000000"/>
                </a:solidFill>
                <a:latin typeface="Arial Narrow" panose="020B0606020202030204" pitchFamily="34" charset="0"/>
              </a:rPr>
              <a:t>/</a:t>
            </a:r>
            <a:r>
              <a:rPr lang="en-AU" i="1" kern="1400" dirty="0" err="1">
                <a:solidFill>
                  <a:srgbClr val="000000"/>
                </a:solidFill>
                <a:latin typeface="Arial Narrow" panose="020B0606020202030204" pitchFamily="34" charset="0"/>
              </a:rPr>
              <a:t>edu</a:t>
            </a:r>
            <a:r>
              <a:rPr lang="en-AU" i="1" kern="1400" dirty="0">
                <a:solidFill>
                  <a:srgbClr val="000000"/>
                </a:solidFill>
                <a:latin typeface="Arial Narrow" panose="020B0606020202030204" pitchFamily="34" charset="0"/>
              </a:rPr>
              <a:t>/</a:t>
            </a:r>
            <a:r>
              <a:rPr lang="en-AU" i="1" kern="1400" dirty="0" err="1">
                <a:solidFill>
                  <a:srgbClr val="000000"/>
                </a:solidFill>
                <a:latin typeface="Arial Narrow" panose="020B0606020202030204" pitchFamily="34" charset="0"/>
              </a:rPr>
              <a:t>auu</a:t>
            </a:r>
            <a:endParaRPr lang="en-AU" kern="1400" dirty="0">
              <a:solidFill>
                <a:srgbClr val="000000"/>
              </a:solidFill>
              <a:latin typeface="Arial Narrow" panose="020B0606020202030204" pitchFamily="34" charset="0"/>
            </a:endParaRPr>
          </a:p>
        </p:txBody>
      </p:sp>
      <p:sp>
        <p:nvSpPr>
          <p:cNvPr id="7" name="Rectangle 6"/>
          <p:cNvSpPr/>
          <p:nvPr/>
        </p:nvSpPr>
        <p:spPr>
          <a:xfrm>
            <a:off x="409776" y="1378088"/>
            <a:ext cx="6937510" cy="6601807"/>
          </a:xfrm>
          <a:prstGeom prst="rect">
            <a:avLst/>
          </a:prstGeom>
        </p:spPr>
        <p:txBody>
          <a:bodyPr wrap="square">
            <a:spAutoFit/>
          </a:bodyPr>
          <a:lstStyle/>
          <a:p>
            <a:pPr algn="just">
              <a:spcAft>
                <a:spcPts val="0"/>
              </a:spcAft>
            </a:pPr>
            <a:endParaRPr lang="en-AU" sz="1600" b="1" dirty="0">
              <a:latin typeface="Arial Narrow" panose="020B0606020202030204" pitchFamily="34" charset="0"/>
              <a:ea typeface="Times New Roman" panose="02020603050405020304" pitchFamily="18" charset="0"/>
            </a:endParaRPr>
          </a:p>
          <a:p>
            <a:endParaRPr lang="en-AU" sz="900" dirty="0">
              <a:latin typeface="Arial Narrow" panose="020B0606020202030204" pitchFamily="34" charset="0"/>
            </a:endParaRPr>
          </a:p>
          <a:p>
            <a:r>
              <a:rPr lang="en-AU" sz="1600" b="1" u="sng" dirty="0">
                <a:latin typeface="Arial Narrow" panose="020B0606020202030204" pitchFamily="34" charset="0"/>
              </a:rPr>
              <a:t>Payment Options:</a:t>
            </a:r>
          </a:p>
          <a:p>
            <a:endParaRPr lang="en-AU" sz="1600" b="1" dirty="0">
              <a:latin typeface="Arial Narrow" panose="020B0606020202030204" pitchFamily="34" charset="0"/>
            </a:endParaRPr>
          </a:p>
          <a:p>
            <a:endParaRPr lang="en-AU" sz="800" b="1" dirty="0">
              <a:latin typeface="Arial Narrow" panose="020B0606020202030204" pitchFamily="34" charset="0"/>
            </a:endParaRPr>
          </a:p>
          <a:p>
            <a:pPr marL="342900" lvl="0" indent="-342900">
              <a:buFont typeface="+mj-lt"/>
              <a:buAutoNum type="arabicPeriod"/>
            </a:pPr>
            <a:r>
              <a:rPr lang="en-AU" sz="1400" dirty="0">
                <a:latin typeface="Arial Narrow" panose="020B0606020202030204" pitchFamily="34" charset="0"/>
              </a:rPr>
              <a:t>There are various payment options available: Cash, Direct Deposit, </a:t>
            </a:r>
            <a:r>
              <a:rPr lang="en-AU" sz="1400" dirty="0" err="1">
                <a:latin typeface="Arial Narrow" panose="020B0606020202030204" pitchFamily="34" charset="0"/>
              </a:rPr>
              <a:t>Paypass</a:t>
            </a:r>
            <a:r>
              <a:rPr lang="en-AU" sz="1400" dirty="0">
                <a:latin typeface="Arial Narrow" panose="020B0606020202030204" pitchFamily="34" charset="0"/>
              </a:rPr>
              <a:t> (EFTPOS) or providing the school with your Credit Card details either over the phone or by completing the payment envelope.</a:t>
            </a:r>
          </a:p>
          <a:p>
            <a:pPr marL="342900" lvl="0" indent="-342900">
              <a:buFont typeface="+mj-lt"/>
              <a:buAutoNum type="arabicPeriod"/>
            </a:pPr>
            <a:r>
              <a:rPr lang="en-AU" sz="1400" dirty="0">
                <a:latin typeface="Arial Narrow" panose="020B0606020202030204" pitchFamily="34" charset="0"/>
              </a:rPr>
              <a:t>(You now also have the option of paying an upfront amount which can be placed on the students account for future expenses.) </a:t>
            </a:r>
          </a:p>
          <a:p>
            <a:pPr marL="342900" lvl="0" indent="-342900">
              <a:buFont typeface="+mj-lt"/>
              <a:buAutoNum type="arabicPeriod"/>
            </a:pPr>
            <a:r>
              <a:rPr lang="en-AU" sz="1400" dirty="0">
                <a:latin typeface="Arial Narrow" panose="020B0606020202030204" pitchFamily="34" charset="0"/>
              </a:rPr>
              <a:t>Direct Deposits:  Account Name:  </a:t>
            </a:r>
            <a:r>
              <a:rPr lang="en-AU" sz="1400" b="1" dirty="0">
                <a:latin typeface="Arial Narrow" panose="020B0606020202030204" pitchFamily="34" charset="0"/>
              </a:rPr>
              <a:t>Brentwood Primary School BSB 016-267 Account Number: </a:t>
            </a:r>
          </a:p>
          <a:p>
            <a:pPr lvl="0"/>
            <a:r>
              <a:rPr lang="en-AU" sz="1400" b="1">
                <a:latin typeface="Arial Narrow" panose="020B0606020202030204" pitchFamily="34" charset="0"/>
              </a:rPr>
              <a:t>        </a:t>
            </a:r>
            <a:r>
              <a:rPr lang="en-AU" sz="1400" b="1" smtClean="0">
                <a:latin typeface="Arial Narrow" panose="020B0606020202030204" pitchFamily="34" charset="0"/>
              </a:rPr>
              <a:t>3409-55153.</a:t>
            </a:r>
            <a:endParaRPr lang="en-AU" sz="1400" dirty="0">
              <a:latin typeface="Arial Narrow" panose="020B0606020202030204" pitchFamily="34" charset="0"/>
            </a:endParaRPr>
          </a:p>
          <a:p>
            <a:pPr marL="342900" lvl="0" indent="-342900">
              <a:buFont typeface="+mj-lt"/>
              <a:buAutoNum type="arabicPeriod"/>
            </a:pPr>
            <a:r>
              <a:rPr lang="en-AU" sz="1400" dirty="0">
                <a:latin typeface="Arial Narrow" panose="020B0606020202030204" pitchFamily="34" charset="0"/>
              </a:rPr>
              <a:t>Direct Deposit Reference: Please use the child’s last name, initial and room number. </a:t>
            </a:r>
          </a:p>
          <a:p>
            <a:pPr lvl="0"/>
            <a:endParaRPr lang="en-AU" sz="1400" dirty="0">
              <a:latin typeface="Arial Narrow" panose="020B0606020202030204" pitchFamily="34" charset="0"/>
            </a:endParaRPr>
          </a:p>
          <a:p>
            <a:pPr algn="just">
              <a:spcAft>
                <a:spcPts val="0"/>
              </a:spcAft>
            </a:pPr>
            <a:endParaRPr lang="en-AU" sz="1600" b="1" dirty="0">
              <a:latin typeface="Arial Narrow" panose="020B0606020202030204" pitchFamily="34" charset="0"/>
              <a:ea typeface="Times New Roman" panose="02020603050405020304" pitchFamily="18" charset="0"/>
            </a:endParaRPr>
          </a:p>
          <a:p>
            <a:pPr algn="just">
              <a:spcAft>
                <a:spcPts val="0"/>
              </a:spcAft>
            </a:pPr>
            <a:r>
              <a:rPr lang="en-AU" sz="1600" b="1" u="sng" dirty="0">
                <a:latin typeface="Arial Narrow" panose="020B0606020202030204" pitchFamily="34" charset="0"/>
                <a:ea typeface="Times New Roman" panose="02020603050405020304" pitchFamily="18" charset="0"/>
              </a:rPr>
              <a:t>Queries and Concerns:</a:t>
            </a:r>
          </a:p>
          <a:p>
            <a:pPr algn="just">
              <a:spcAft>
                <a:spcPts val="0"/>
              </a:spcAft>
            </a:pPr>
            <a:endParaRPr lang="en-AU" sz="800" dirty="0">
              <a:latin typeface="Arial Narrow" panose="020B0606020202030204" pitchFamily="34" charset="0"/>
              <a:ea typeface="Times New Roman" panose="02020603050405020304" pitchFamily="18" charset="0"/>
            </a:endParaRPr>
          </a:p>
          <a:p>
            <a:pPr algn="just">
              <a:spcAft>
                <a:spcPts val="0"/>
              </a:spcAft>
            </a:pPr>
            <a:r>
              <a:rPr lang="en-AU" sz="1400" dirty="0">
                <a:latin typeface="Arial Narrow" panose="020B0606020202030204" pitchFamily="34" charset="0"/>
                <a:ea typeface="Times New Roman" panose="02020603050405020304" pitchFamily="18" charset="0"/>
              </a:rPr>
              <a:t>If you have a concern about the school or the Kindergarten, please contact your Kindergarten teacher first then see the Principal. We prefer to hear about any concerns at an early stage, before it becomes more severe and impacts on you and your child. If you have any general queries please call the school office and they will direct you to the most appropriate person to answer your query.</a:t>
            </a:r>
          </a:p>
          <a:p>
            <a:pPr algn="just">
              <a:spcAft>
                <a:spcPts val="0"/>
              </a:spcAft>
            </a:pPr>
            <a:endParaRPr lang="en-AU" sz="1400" dirty="0">
              <a:effectLst/>
              <a:latin typeface="Arial Narrow" panose="020B0606020202030204" pitchFamily="34" charset="0"/>
              <a:ea typeface="Times New Roman" panose="02020603050405020304" pitchFamily="18" charset="0"/>
            </a:endParaRPr>
          </a:p>
          <a:p>
            <a:pPr algn="just">
              <a:spcAft>
                <a:spcPts val="0"/>
              </a:spcAft>
            </a:pPr>
            <a:endParaRPr lang="en-AU" sz="1400" dirty="0">
              <a:latin typeface="Arial Narrow" panose="020B0606020202030204" pitchFamily="34" charset="0"/>
              <a:ea typeface="Times New Roman" panose="02020603050405020304" pitchFamily="18" charset="0"/>
            </a:endParaRPr>
          </a:p>
          <a:p>
            <a:r>
              <a:rPr lang="en-AU" sz="1600" dirty="0">
                <a:latin typeface="Arial Narrow" panose="020B0606020202030204" pitchFamily="34" charset="0"/>
              </a:rPr>
              <a:t>Kind Regards</a:t>
            </a:r>
          </a:p>
          <a:p>
            <a:r>
              <a:rPr lang="en-AU" b="1" dirty="0"/>
              <a:t> </a:t>
            </a:r>
            <a:endParaRPr lang="en-AU" dirty="0"/>
          </a:p>
          <a:p>
            <a:r>
              <a:rPr lang="en-AU" sz="1600" b="1" dirty="0">
                <a:latin typeface="Arial Narrow" panose="020B0606020202030204" pitchFamily="34" charset="0"/>
              </a:rPr>
              <a:t>Donna Bridge</a:t>
            </a:r>
            <a:endParaRPr lang="en-AU" sz="1600" dirty="0">
              <a:latin typeface="Arial Narrow" panose="020B0606020202030204" pitchFamily="34" charset="0"/>
            </a:endParaRPr>
          </a:p>
          <a:p>
            <a:r>
              <a:rPr lang="en-AU" sz="1600" b="1" dirty="0">
                <a:latin typeface="Arial Narrow" panose="020B0606020202030204" pitchFamily="34" charset="0"/>
              </a:rPr>
              <a:t>Principal</a:t>
            </a:r>
            <a:endParaRPr lang="en-AU" sz="1600" dirty="0">
              <a:latin typeface="Arial Narrow" panose="020B0606020202030204" pitchFamily="34" charset="0"/>
            </a:endParaRPr>
          </a:p>
          <a:p>
            <a:pPr algn="just">
              <a:spcAft>
                <a:spcPts val="0"/>
              </a:spcAft>
            </a:pPr>
            <a:endParaRPr lang="en-AU" sz="1400" dirty="0">
              <a:effectLst/>
              <a:latin typeface="Arial Narrow" panose="020B0606020202030204" pitchFamily="34" charset="0"/>
              <a:ea typeface="Times New Roman" panose="02020603050405020304" pitchFamily="18" charset="0"/>
            </a:endParaRPr>
          </a:p>
          <a:p>
            <a:pPr algn="just">
              <a:spcAft>
                <a:spcPts val="0"/>
              </a:spcAft>
            </a:pPr>
            <a:endParaRPr lang="en-AU" sz="1400" dirty="0">
              <a:latin typeface="Arial Narrow" panose="020B0606020202030204" pitchFamily="34" charset="0"/>
              <a:ea typeface="Times New Roman" panose="02020603050405020304" pitchFamily="18" charset="0"/>
            </a:endParaRPr>
          </a:p>
          <a:p>
            <a:pPr algn="just">
              <a:spcAft>
                <a:spcPts val="0"/>
              </a:spcAft>
            </a:pPr>
            <a:endParaRPr lang="en-AU" sz="14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439978108"/>
              </p:ext>
            </p:extLst>
          </p:nvPr>
        </p:nvGraphicFramePr>
        <p:xfrm>
          <a:off x="409776" y="7615825"/>
          <a:ext cx="7026364" cy="1584960"/>
        </p:xfrm>
        <a:graphic>
          <a:graphicData uri="http://schemas.openxmlformats.org/drawingml/2006/table">
            <a:tbl>
              <a:tblPr firstRow="1" firstCol="1" lastRow="1" lastCol="1" bandRow="1" bandCol="1">
                <a:tableStyleId>{5C22544A-7EE6-4342-B048-85BDC9FD1C3A}</a:tableStyleId>
              </a:tblPr>
              <a:tblGrid>
                <a:gridCol w="7026364">
                  <a:extLst>
                    <a:ext uri="{9D8B030D-6E8A-4147-A177-3AD203B41FA5}">
                      <a16:colId xmlns:a16="http://schemas.microsoft.com/office/drawing/2014/main" val="3073387928"/>
                    </a:ext>
                  </a:extLst>
                </a:gridCol>
              </a:tblGrid>
              <a:tr h="1201893">
                <a:tc>
                  <a:txBody>
                    <a:bodyPr/>
                    <a:lstStyle/>
                    <a:p>
                      <a:pPr marR="1905">
                        <a:spcAft>
                          <a:spcPts val="0"/>
                        </a:spcAft>
                        <a:tabLst>
                          <a:tab pos="914400" algn="l"/>
                          <a:tab pos="1371600" algn="l"/>
                          <a:tab pos="1828800" algn="l"/>
                          <a:tab pos="2286000" algn="l"/>
                          <a:tab pos="2743200" algn="l"/>
                          <a:tab pos="3200400" algn="l"/>
                          <a:tab pos="3657600" algn="l"/>
                          <a:tab pos="4114800" algn="l"/>
                          <a:tab pos="4800600" algn="l"/>
                        </a:tabLst>
                      </a:pPr>
                      <a:r>
                        <a:rPr lang="en-AU" sz="1300" dirty="0">
                          <a:effectLst/>
                        </a:rPr>
                        <a:t>                                                         </a:t>
                      </a:r>
                      <a:endParaRPr lang="en-AU" sz="1000" dirty="0">
                        <a:effectLst/>
                      </a:endParaRPr>
                    </a:p>
                    <a:p>
                      <a:pPr marL="0" marR="1905" lvl="0" indent="0" algn="l" defTabSz="755934" rtl="0" eaLnBrk="1" fontAlgn="auto" latinLnBrk="0" hangingPunct="1">
                        <a:lnSpc>
                          <a:spcPct val="200000"/>
                        </a:lnSpc>
                        <a:spcBef>
                          <a:spcPts val="0"/>
                        </a:spcBef>
                        <a:spcAft>
                          <a:spcPts val="0"/>
                        </a:spcAft>
                        <a:buClrTx/>
                        <a:buSzTx/>
                        <a:buFontTx/>
                        <a:buNone/>
                        <a:tabLst>
                          <a:tab pos="914400" algn="l"/>
                          <a:tab pos="1371600" algn="l"/>
                          <a:tab pos="1828800" algn="l"/>
                          <a:tab pos="2286000" algn="l"/>
                          <a:tab pos="2743200" algn="l"/>
                          <a:tab pos="3200400" algn="l"/>
                          <a:tab pos="3657600" algn="l"/>
                          <a:tab pos="4114800" algn="l"/>
                          <a:tab pos="4800600" algn="l"/>
                        </a:tabLst>
                        <a:defRPr/>
                      </a:pPr>
                      <a:r>
                        <a:rPr lang="en-AU" sz="1300" dirty="0">
                          <a:solidFill>
                            <a:schemeClr val="tx1"/>
                          </a:solidFill>
                          <a:effectLst/>
                        </a:rPr>
                        <a:t>School Office Hours:  8:00 to 3:30                                    Email: </a:t>
                      </a:r>
                      <a:r>
                        <a:rPr lang="en-AU" sz="1300" u="sng" dirty="0">
                          <a:effectLst/>
                          <a:hlinkClick r:id="rId3"/>
                        </a:rPr>
                        <a:t>brentwood.ps@education.wa.edu.au</a:t>
                      </a:r>
                      <a:endParaRPr lang="en-AU" sz="1000" dirty="0">
                        <a:effectLst/>
                      </a:endParaRPr>
                    </a:p>
                    <a:p>
                      <a:pPr marR="1905">
                        <a:lnSpc>
                          <a:spcPct val="200000"/>
                        </a:lnSpc>
                        <a:spcAft>
                          <a:spcPts val="0"/>
                        </a:spcAft>
                        <a:tabLst>
                          <a:tab pos="914400" algn="l"/>
                          <a:tab pos="1371600" algn="l"/>
                          <a:tab pos="1828800" algn="l"/>
                          <a:tab pos="2286000" algn="l"/>
                          <a:tab pos="2743200" algn="l"/>
                          <a:tab pos="3200400" algn="l"/>
                          <a:tab pos="3657600" algn="l"/>
                          <a:tab pos="4114800" algn="l"/>
                          <a:tab pos="4800600" algn="l"/>
                        </a:tabLst>
                      </a:pPr>
                      <a:endParaRPr lang="en-AU" sz="1300" dirty="0">
                        <a:solidFill>
                          <a:schemeClr val="tx1"/>
                        </a:solidFill>
                        <a:effectLst/>
                      </a:endParaRPr>
                    </a:p>
                    <a:p>
                      <a:pPr marR="1905">
                        <a:lnSpc>
                          <a:spcPct val="200000"/>
                        </a:lnSpc>
                        <a:spcAft>
                          <a:spcPts val="0"/>
                        </a:spcAft>
                        <a:tabLst>
                          <a:tab pos="914400" algn="l"/>
                          <a:tab pos="1371600" algn="l"/>
                          <a:tab pos="1828800" algn="l"/>
                          <a:tab pos="2286000" algn="l"/>
                          <a:tab pos="2743200" algn="l"/>
                          <a:tab pos="3200400" algn="l"/>
                          <a:tab pos="3657600" algn="l"/>
                          <a:tab pos="4114800" algn="l"/>
                          <a:tab pos="4800600" algn="l"/>
                        </a:tabLst>
                      </a:pPr>
                      <a:r>
                        <a:rPr lang="en-AU" sz="1300" dirty="0">
                          <a:solidFill>
                            <a:schemeClr val="tx1"/>
                          </a:solidFill>
                          <a:effectLst/>
                        </a:rPr>
                        <a:t>Telephone  </a:t>
                      </a:r>
                      <a:r>
                        <a:rPr lang="en-AU" sz="1300" baseline="0" dirty="0">
                          <a:solidFill>
                            <a:schemeClr val="tx1"/>
                          </a:solidFill>
                          <a:effectLst/>
                        </a:rPr>
                        <a:t> 6258 6950 </a:t>
                      </a:r>
                      <a:r>
                        <a:rPr lang="en-AU" sz="1300" dirty="0">
                          <a:solidFill>
                            <a:schemeClr val="tx1"/>
                          </a:solidFill>
                          <a:effectLst/>
                        </a:rPr>
                        <a:t>                                                       Website: </a:t>
                      </a:r>
                      <a:r>
                        <a:rPr lang="en-AU" sz="1200" u="sng" dirty="0">
                          <a:effectLst/>
                          <a:hlinkClick r:id="rId4"/>
                        </a:rPr>
                        <a:t>www.brentwoodps.wa.edu.au</a:t>
                      </a:r>
                      <a:endParaRPr lang="en-AU" sz="1000" dirty="0">
                        <a:effectLst/>
                      </a:endParaRPr>
                    </a:p>
                    <a:p>
                      <a:pPr marR="1905">
                        <a:spcAft>
                          <a:spcPts val="0"/>
                        </a:spcAft>
                        <a:tabLst>
                          <a:tab pos="914400" algn="l"/>
                          <a:tab pos="1371600" algn="l"/>
                          <a:tab pos="1828800" algn="l"/>
                          <a:tab pos="2286000" algn="l"/>
                          <a:tab pos="2743200" algn="l"/>
                          <a:tab pos="3200400" algn="l"/>
                          <a:tab pos="3657600" algn="l"/>
                          <a:tab pos="4114800" algn="l"/>
                          <a:tab pos="4800600" algn="l"/>
                        </a:tabLst>
                      </a:pPr>
                      <a:r>
                        <a:rPr lang="en-AU" sz="1300" dirty="0">
                          <a:effectLst/>
                        </a:rPr>
                        <a:t>       </a:t>
                      </a:r>
                      <a:endParaRPr lang="en-AU" sz="1000" dirty="0">
                        <a:effectLst/>
                        <a:latin typeface="Times New Roman" panose="02020603050405020304" pitchFamily="18" charset="0"/>
                        <a:ea typeface="Times New Roman" panose="02020603050405020304" pitchFamily="18" charset="0"/>
                      </a:endParaRPr>
                    </a:p>
                  </a:txBody>
                  <a:tcPr marL="67749" marR="67749" marT="0" marB="0"/>
                </a:tc>
                <a:extLst>
                  <a:ext uri="{0D108BD9-81ED-4DB2-BD59-A6C34878D82A}">
                    <a16:rowId xmlns:a16="http://schemas.microsoft.com/office/drawing/2014/main" val="2864404384"/>
                  </a:ext>
                </a:extLst>
              </a:tr>
            </a:tbl>
          </a:graphicData>
        </a:graphic>
      </p:graphicFrame>
    </p:spTree>
    <p:extLst>
      <p:ext uri="{BB962C8B-B14F-4D97-AF65-F5344CB8AC3E}">
        <p14:creationId xmlns:p14="http://schemas.microsoft.com/office/powerpoint/2010/main" val="35985127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2283</TotalTime>
  <Words>1922</Words>
  <Application>Microsoft Office PowerPoint</Application>
  <PresentationFormat>Custom</PresentationFormat>
  <Paragraphs>221</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Arial Narrow</vt:lpstr>
      <vt:lpstr>Calibri</vt:lpstr>
      <vt:lpstr>Calibri Light</vt:lpstr>
      <vt:lpstr>Copperplate Gothic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DAWSON Marisa [Brentwood Primary School]</dc:creator>
  <cp:lastModifiedBy>CARR Dawn [Brentwood Primary School]</cp:lastModifiedBy>
  <cp:revision>93</cp:revision>
  <cp:lastPrinted>2021-10-20T23:42:05Z</cp:lastPrinted>
  <dcterms:created xsi:type="dcterms:W3CDTF">2021-04-22T04:40:19Z</dcterms:created>
  <dcterms:modified xsi:type="dcterms:W3CDTF">2022-03-22T03:48:32Z</dcterms:modified>
</cp:coreProperties>
</file>