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74" d="100"/>
          <a:sy n="74" d="100"/>
        </p:scale>
        <p:origin x="30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10A048-91E6-4C38-B331-0C4FC1E39715}" type="datetimeFigureOut">
              <a:rPr lang="en-AU" smtClean="0"/>
              <a:t>28/11/2023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45790F9-D3EC-40CD-8222-95AD5294C6E0}" type="slidenum">
              <a:rPr lang="en-AU" smtClean="0"/>
              <a:t>‹#›</a:t>
            </a:fld>
            <a:endParaRPr lang="en-AU"/>
          </a:p>
        </p:txBody>
      </p:sp>
    </p:spTree>
    <p:extLst>
      <p:ext uri="{BB962C8B-B14F-4D97-AF65-F5344CB8AC3E}">
        <p14:creationId xmlns:p14="http://schemas.microsoft.com/office/powerpoint/2010/main" val="87089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10A048-91E6-4C38-B331-0C4FC1E39715}" type="datetimeFigureOut">
              <a:rPr lang="en-AU" smtClean="0"/>
              <a:t>28/11/2023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45790F9-D3EC-40CD-8222-95AD5294C6E0}" type="slidenum">
              <a:rPr lang="en-AU" smtClean="0"/>
              <a:t>‹#›</a:t>
            </a:fld>
            <a:endParaRPr lang="en-AU"/>
          </a:p>
        </p:txBody>
      </p:sp>
    </p:spTree>
    <p:extLst>
      <p:ext uri="{BB962C8B-B14F-4D97-AF65-F5344CB8AC3E}">
        <p14:creationId xmlns:p14="http://schemas.microsoft.com/office/powerpoint/2010/main" val="14756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10A048-91E6-4C38-B331-0C4FC1E39715}" type="datetimeFigureOut">
              <a:rPr lang="en-AU" smtClean="0"/>
              <a:t>28/11/2023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45790F9-D3EC-40CD-8222-95AD5294C6E0}" type="slidenum">
              <a:rPr lang="en-AU" smtClean="0"/>
              <a:t>‹#›</a:t>
            </a:fld>
            <a:endParaRPr lang="en-AU"/>
          </a:p>
        </p:txBody>
      </p:sp>
    </p:spTree>
    <p:extLst>
      <p:ext uri="{BB962C8B-B14F-4D97-AF65-F5344CB8AC3E}">
        <p14:creationId xmlns:p14="http://schemas.microsoft.com/office/powerpoint/2010/main" val="234996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10A048-91E6-4C38-B331-0C4FC1E39715}" type="datetimeFigureOut">
              <a:rPr lang="en-AU" smtClean="0"/>
              <a:t>28/11/2023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45790F9-D3EC-40CD-8222-95AD5294C6E0}" type="slidenum">
              <a:rPr lang="en-AU" smtClean="0"/>
              <a:t>‹#›</a:t>
            </a:fld>
            <a:endParaRPr lang="en-AU"/>
          </a:p>
        </p:txBody>
      </p:sp>
    </p:spTree>
    <p:extLst>
      <p:ext uri="{BB962C8B-B14F-4D97-AF65-F5344CB8AC3E}">
        <p14:creationId xmlns:p14="http://schemas.microsoft.com/office/powerpoint/2010/main" val="412665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A10A048-91E6-4C38-B331-0C4FC1E39715}" type="datetimeFigureOut">
              <a:rPr lang="en-AU" smtClean="0"/>
              <a:t>28/11/2023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45790F9-D3EC-40CD-8222-95AD5294C6E0}" type="slidenum">
              <a:rPr lang="en-AU" smtClean="0"/>
              <a:t>‹#›</a:t>
            </a:fld>
            <a:endParaRPr lang="en-AU"/>
          </a:p>
        </p:txBody>
      </p:sp>
    </p:spTree>
    <p:extLst>
      <p:ext uri="{BB962C8B-B14F-4D97-AF65-F5344CB8AC3E}">
        <p14:creationId xmlns:p14="http://schemas.microsoft.com/office/powerpoint/2010/main" val="293377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10A048-91E6-4C38-B331-0C4FC1E39715}" type="datetimeFigureOut">
              <a:rPr lang="en-AU" smtClean="0"/>
              <a:t>28/11/2023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45790F9-D3EC-40CD-8222-95AD5294C6E0}" type="slidenum">
              <a:rPr lang="en-AU" smtClean="0"/>
              <a:t>‹#›</a:t>
            </a:fld>
            <a:endParaRPr lang="en-AU"/>
          </a:p>
        </p:txBody>
      </p:sp>
    </p:spTree>
    <p:extLst>
      <p:ext uri="{BB962C8B-B14F-4D97-AF65-F5344CB8AC3E}">
        <p14:creationId xmlns:p14="http://schemas.microsoft.com/office/powerpoint/2010/main" val="344077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10A048-91E6-4C38-B331-0C4FC1E39715}" type="datetimeFigureOut">
              <a:rPr lang="en-AU" smtClean="0"/>
              <a:t>28/11/2023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45790F9-D3EC-40CD-8222-95AD5294C6E0}" type="slidenum">
              <a:rPr lang="en-AU" smtClean="0"/>
              <a:t>‹#›</a:t>
            </a:fld>
            <a:endParaRPr lang="en-AU"/>
          </a:p>
        </p:txBody>
      </p:sp>
    </p:spTree>
    <p:extLst>
      <p:ext uri="{BB962C8B-B14F-4D97-AF65-F5344CB8AC3E}">
        <p14:creationId xmlns:p14="http://schemas.microsoft.com/office/powerpoint/2010/main" val="240422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10A048-91E6-4C38-B331-0C4FC1E39715}" type="datetimeFigureOut">
              <a:rPr lang="en-AU" smtClean="0"/>
              <a:t>28/11/2023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45790F9-D3EC-40CD-8222-95AD5294C6E0}" type="slidenum">
              <a:rPr lang="en-AU" smtClean="0"/>
              <a:t>‹#›</a:t>
            </a:fld>
            <a:endParaRPr lang="en-AU"/>
          </a:p>
        </p:txBody>
      </p:sp>
    </p:spTree>
    <p:extLst>
      <p:ext uri="{BB962C8B-B14F-4D97-AF65-F5344CB8AC3E}">
        <p14:creationId xmlns:p14="http://schemas.microsoft.com/office/powerpoint/2010/main" val="48395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10A048-91E6-4C38-B331-0C4FC1E39715}" type="datetimeFigureOut">
              <a:rPr lang="en-AU" smtClean="0"/>
              <a:t>28/11/2023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45790F9-D3EC-40CD-8222-95AD5294C6E0}" type="slidenum">
              <a:rPr lang="en-AU" smtClean="0"/>
              <a:t>‹#›</a:t>
            </a:fld>
            <a:endParaRPr lang="en-AU"/>
          </a:p>
        </p:txBody>
      </p:sp>
    </p:spTree>
    <p:extLst>
      <p:ext uri="{BB962C8B-B14F-4D97-AF65-F5344CB8AC3E}">
        <p14:creationId xmlns:p14="http://schemas.microsoft.com/office/powerpoint/2010/main" val="3904143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DA10A048-91E6-4C38-B331-0C4FC1E39715}" type="datetimeFigureOut">
              <a:rPr lang="en-AU" smtClean="0"/>
              <a:t>28/11/2023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45790F9-D3EC-40CD-8222-95AD5294C6E0}" type="slidenum">
              <a:rPr lang="en-AU" smtClean="0"/>
              <a:t>‹#›</a:t>
            </a:fld>
            <a:endParaRPr lang="en-AU"/>
          </a:p>
        </p:txBody>
      </p:sp>
    </p:spTree>
    <p:extLst>
      <p:ext uri="{BB962C8B-B14F-4D97-AF65-F5344CB8AC3E}">
        <p14:creationId xmlns:p14="http://schemas.microsoft.com/office/powerpoint/2010/main" val="1120558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DA10A048-91E6-4C38-B331-0C4FC1E39715}" type="datetimeFigureOut">
              <a:rPr lang="en-AU" smtClean="0"/>
              <a:t>28/11/2023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45790F9-D3EC-40CD-8222-95AD5294C6E0}" type="slidenum">
              <a:rPr lang="en-AU" smtClean="0"/>
              <a:t>‹#›</a:t>
            </a:fld>
            <a:endParaRPr lang="en-AU"/>
          </a:p>
        </p:txBody>
      </p:sp>
    </p:spTree>
    <p:extLst>
      <p:ext uri="{BB962C8B-B14F-4D97-AF65-F5344CB8AC3E}">
        <p14:creationId xmlns:p14="http://schemas.microsoft.com/office/powerpoint/2010/main" val="421447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A10A048-91E6-4C38-B331-0C4FC1E39715}" type="datetimeFigureOut">
              <a:rPr lang="en-AU" smtClean="0"/>
              <a:t>28/11/2023</a:t>
            </a:fld>
            <a:endParaRPr lang="en-AU"/>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45790F9-D3EC-40CD-8222-95AD5294C6E0}" type="slidenum">
              <a:rPr lang="en-AU" smtClean="0"/>
              <a:t>‹#›</a:t>
            </a:fld>
            <a:endParaRPr lang="en-AU"/>
          </a:p>
        </p:txBody>
      </p:sp>
    </p:spTree>
    <p:extLst>
      <p:ext uri="{BB962C8B-B14F-4D97-AF65-F5344CB8AC3E}">
        <p14:creationId xmlns:p14="http://schemas.microsoft.com/office/powerpoint/2010/main" val="15912492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background pattern, rectangle&#10;&#10;Description automatically generated">
            <a:extLst>
              <a:ext uri="{FF2B5EF4-FFF2-40B4-BE49-F238E27FC236}">
                <a16:creationId xmlns:a16="http://schemas.microsoft.com/office/drawing/2014/main" id="{7F0E510A-F415-52D8-377A-6B3E0BFFC2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002713"/>
            <a:ext cx="7556500" cy="1689100"/>
          </a:xfrm>
          <a:prstGeom prst="rect">
            <a:avLst/>
          </a:prstGeom>
        </p:spPr>
      </p:pic>
      <p:pic>
        <p:nvPicPr>
          <p:cNvPr id="8" name="Picture 7" descr="Logo&#10;&#10;Description automatically generated">
            <a:extLst>
              <a:ext uri="{FF2B5EF4-FFF2-40B4-BE49-F238E27FC236}">
                <a16:creationId xmlns:a16="http://schemas.microsoft.com/office/drawing/2014/main" id="{9EC40EC1-6600-9A59-B5CE-E51CFC2A6B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87" y="0"/>
            <a:ext cx="7556500" cy="1584101"/>
          </a:xfrm>
          <a:prstGeom prst="rect">
            <a:avLst/>
          </a:prstGeom>
        </p:spPr>
      </p:pic>
      <p:sp>
        <p:nvSpPr>
          <p:cNvPr id="4" name="TextBox 3">
            <a:extLst>
              <a:ext uri="{FF2B5EF4-FFF2-40B4-BE49-F238E27FC236}">
                <a16:creationId xmlns:a16="http://schemas.microsoft.com/office/drawing/2014/main" id="{F285A4C6-D4A5-4A04-B455-C263695FB3BC}"/>
              </a:ext>
            </a:extLst>
          </p:cNvPr>
          <p:cNvSpPr txBox="1"/>
          <p:nvPr/>
        </p:nvSpPr>
        <p:spPr>
          <a:xfrm>
            <a:off x="3322749" y="4887532"/>
            <a:ext cx="914400" cy="914400"/>
          </a:xfrm>
          <a:prstGeom prst="rect">
            <a:avLst/>
          </a:prstGeom>
          <a:noFill/>
        </p:spPr>
        <p:txBody>
          <a:bodyPr wrap="square" rtlCol="0">
            <a:spAutoFit/>
          </a:bodyPr>
          <a:lstStyle/>
          <a:p>
            <a:endParaRPr lang="en-AU" dirty="0"/>
          </a:p>
        </p:txBody>
      </p:sp>
      <p:sp>
        <p:nvSpPr>
          <p:cNvPr id="5" name="TextBox 4">
            <a:extLst>
              <a:ext uri="{FF2B5EF4-FFF2-40B4-BE49-F238E27FC236}">
                <a16:creationId xmlns:a16="http://schemas.microsoft.com/office/drawing/2014/main" id="{6620A357-B50A-43A4-9D75-60E9291AF6D4}"/>
              </a:ext>
            </a:extLst>
          </p:cNvPr>
          <p:cNvSpPr txBox="1"/>
          <p:nvPr/>
        </p:nvSpPr>
        <p:spPr>
          <a:xfrm>
            <a:off x="148222" y="1584101"/>
            <a:ext cx="7411453" cy="8186857"/>
          </a:xfrm>
          <a:prstGeom prst="rect">
            <a:avLst/>
          </a:prstGeom>
          <a:noFill/>
        </p:spPr>
        <p:txBody>
          <a:bodyPr wrap="square" rtlCol="0">
            <a:spAutoFit/>
          </a:bodyPr>
          <a:lstStyle/>
          <a:p>
            <a:r>
              <a:rPr lang="en-AU" sz="1000" dirty="0">
                <a:latin typeface="Arial Narrow" panose="020B0606020202030204" pitchFamily="34" charset="0"/>
              </a:rPr>
              <a:t>Dear Parents and Caregivers,</a:t>
            </a:r>
          </a:p>
          <a:p>
            <a:r>
              <a:rPr lang="en-AU" sz="1000" dirty="0">
                <a:latin typeface="Arial Narrow" panose="020B0606020202030204" pitchFamily="34" charset="0"/>
              </a:rPr>
              <a:t> </a:t>
            </a:r>
          </a:p>
          <a:p>
            <a:r>
              <a:rPr lang="en-AU" sz="1000" b="1" dirty="0">
                <a:latin typeface="Arial Narrow" panose="020B0606020202030204" pitchFamily="34" charset="0"/>
              </a:rPr>
              <a:t>School Charges and Contributions for 2024</a:t>
            </a:r>
          </a:p>
          <a:p>
            <a:r>
              <a:rPr lang="en-AU" sz="1000" dirty="0">
                <a:latin typeface="Arial Narrow" panose="020B0606020202030204" pitchFamily="34" charset="0"/>
              </a:rPr>
              <a:t>A key feature of the Education Act (2000) is the requirement for schools to disclose to parents the maximum anticipated cost for each child, in advance, so that they have a good idea of the costs of schooling they may incur each year. Every endeavour has been made to keep costs to a minimum in order to deliver a meaningful education program to your child. Our school will continue to inform parents of the details of each activity, including costs, prior to it being conducted.</a:t>
            </a:r>
            <a:endParaRPr lang="en-AU" sz="1000" b="1" dirty="0">
              <a:latin typeface="Arial Narrow" panose="020B0606020202030204" pitchFamily="34" charset="0"/>
            </a:endParaRPr>
          </a:p>
          <a:p>
            <a:r>
              <a:rPr lang="en-AU" sz="1000" dirty="0">
                <a:latin typeface="Arial Narrow" panose="020B0606020202030204" pitchFamily="34" charset="0"/>
              </a:rPr>
              <a:t>The Brentwood Primary School Council has endorsed the following schedule of Contributions and Charges for 2024. Please note that the costs outlined are the maximum and the actual costs may be less.</a:t>
            </a:r>
            <a:r>
              <a:rPr lang="en-AU" sz="1000" b="1" dirty="0">
                <a:latin typeface="Arial Narrow" panose="020B0606020202030204" pitchFamily="34" charset="0"/>
              </a:rPr>
              <a:t> </a:t>
            </a:r>
            <a:r>
              <a:rPr lang="en-AU" sz="1000" dirty="0">
                <a:latin typeface="Arial Narrow" panose="020B0606020202030204" pitchFamily="34" charset="0"/>
              </a:rPr>
              <a:t>Should you have a query relating to the topic of Contributions and Charges please see me.</a:t>
            </a:r>
          </a:p>
          <a:p>
            <a:r>
              <a:rPr lang="en-AU" sz="1000" dirty="0">
                <a:latin typeface="Arial Narrow" panose="020B0606020202030204" pitchFamily="34" charset="0"/>
              </a:rPr>
              <a:t> </a:t>
            </a:r>
          </a:p>
          <a:p>
            <a:r>
              <a:rPr lang="en-AU" sz="1000" b="1" dirty="0">
                <a:latin typeface="Arial Narrow" panose="020B0606020202030204" pitchFamily="34" charset="0"/>
              </a:rPr>
              <a:t>The schedule of Contributions and Charges for 2024 is divided into 4 sections, as follows:</a:t>
            </a:r>
            <a:endParaRPr lang="en-AU" sz="1000" dirty="0">
              <a:latin typeface="Arial Narrow" panose="020B0606020202030204" pitchFamily="34" charset="0"/>
            </a:endParaRPr>
          </a:p>
          <a:p>
            <a:pPr lvl="0"/>
            <a:r>
              <a:rPr lang="en-AU" sz="1000" dirty="0">
                <a:latin typeface="Arial Narrow" panose="020B0606020202030204" pitchFamily="34" charset="0"/>
              </a:rPr>
              <a:t>Voluntary School Contributions (section 99 of the Ed. Act)</a:t>
            </a:r>
          </a:p>
          <a:p>
            <a:pPr lvl="0"/>
            <a:r>
              <a:rPr lang="en-AU" sz="1000" dirty="0">
                <a:latin typeface="Arial Narrow" panose="020B0606020202030204" pitchFamily="34" charset="0"/>
              </a:rPr>
              <a:t>Charges for extra cost optional items associated with Ed. programs (section 100 of the Ed. Act)</a:t>
            </a:r>
          </a:p>
          <a:p>
            <a:pPr lvl="0"/>
            <a:r>
              <a:rPr lang="en-AU" sz="1000" dirty="0">
                <a:latin typeface="Arial Narrow" panose="020B0606020202030204" pitchFamily="34" charset="0"/>
              </a:rPr>
              <a:t>Items for personal use in the educational program (the old ‘booklist’) (section 108 of Ed. Act)</a:t>
            </a:r>
          </a:p>
          <a:p>
            <a:pPr lvl="0"/>
            <a:r>
              <a:rPr lang="en-AU" sz="1000" dirty="0">
                <a:latin typeface="Arial Narrow" panose="020B0606020202030204" pitchFamily="34" charset="0"/>
              </a:rPr>
              <a:t>Optional costs for non- educational activities</a:t>
            </a:r>
          </a:p>
          <a:p>
            <a:r>
              <a:rPr lang="en-AU" sz="1000" dirty="0">
                <a:latin typeface="Arial Narrow" panose="020B0606020202030204" pitchFamily="34" charset="0"/>
              </a:rPr>
              <a:t> </a:t>
            </a:r>
          </a:p>
          <a:p>
            <a:r>
              <a:rPr lang="en-AU" sz="1000" b="1" u="sng" dirty="0">
                <a:latin typeface="Arial Narrow" panose="020B0606020202030204" pitchFamily="34" charset="0"/>
              </a:rPr>
              <a:t>VOLUNTARY SCHOOL CONTRIBUTIONS</a:t>
            </a:r>
            <a:r>
              <a:rPr lang="en-AU" sz="1000" b="1" dirty="0">
                <a:latin typeface="Arial Narrow" panose="020B0606020202030204" pitchFamily="34" charset="0"/>
              </a:rPr>
              <a:t>  </a:t>
            </a:r>
            <a:endParaRPr lang="en-AU" sz="1000" dirty="0">
              <a:latin typeface="Arial Narrow" panose="020B0606020202030204" pitchFamily="34" charset="0"/>
            </a:endParaRPr>
          </a:p>
          <a:p>
            <a:r>
              <a:rPr lang="en-AU" sz="1000" dirty="0">
                <a:latin typeface="Arial Narrow" panose="020B0606020202030204" pitchFamily="34" charset="0"/>
              </a:rPr>
              <a:t>Please note that the Education Act sets a maximum rate of $60.00 per child per year. Please refer to the attached summary of 2024 Charges and Voluntary School Contributions.</a:t>
            </a:r>
          </a:p>
          <a:p>
            <a:endParaRPr lang="en-AU" sz="800" b="1" u="sng" dirty="0">
              <a:latin typeface="Arial Narrow" panose="020B0606020202030204" pitchFamily="34" charset="0"/>
            </a:endParaRPr>
          </a:p>
          <a:p>
            <a:r>
              <a:rPr lang="en-AU" sz="1000" b="1" u="sng" dirty="0">
                <a:latin typeface="Arial Narrow" panose="020B0606020202030204" pitchFamily="34" charset="0"/>
              </a:rPr>
              <a:t>P &amp; C CONTRIBUTIONS</a:t>
            </a:r>
            <a:endParaRPr lang="en-AU" sz="1000" dirty="0">
              <a:latin typeface="Arial Narrow" panose="020B0606020202030204" pitchFamily="34" charset="0"/>
            </a:endParaRPr>
          </a:p>
          <a:p>
            <a:r>
              <a:rPr lang="en-AU" sz="1000" dirty="0">
                <a:latin typeface="Arial Narrow" panose="020B0606020202030204" pitchFamily="34" charset="0"/>
              </a:rPr>
              <a:t>Voluntary P &amp; C Contribution towards providing additional educational resources for the school community.  </a:t>
            </a:r>
            <a:r>
              <a:rPr lang="en-AU" sz="1000" b="1" dirty="0">
                <a:latin typeface="Arial Narrow" panose="020B0606020202030204" pitchFamily="34" charset="0"/>
              </a:rPr>
              <a:t>$35</a:t>
            </a:r>
            <a:r>
              <a:rPr lang="en-AU" sz="1000" dirty="0">
                <a:latin typeface="Arial Narrow" panose="020B0606020202030204" pitchFamily="34" charset="0"/>
              </a:rPr>
              <a:t> per child and a maximum </a:t>
            </a:r>
            <a:r>
              <a:rPr lang="en-AU" sz="1000" b="1" dirty="0">
                <a:latin typeface="Arial Narrow" panose="020B0606020202030204" pitchFamily="34" charset="0"/>
              </a:rPr>
              <a:t>$70</a:t>
            </a:r>
            <a:r>
              <a:rPr lang="en-AU" sz="1000" dirty="0">
                <a:latin typeface="Arial Narrow" panose="020B0606020202030204" pitchFamily="34" charset="0"/>
              </a:rPr>
              <a:t> per family.</a:t>
            </a:r>
          </a:p>
          <a:p>
            <a:r>
              <a:rPr lang="en-AU" sz="1000" dirty="0">
                <a:latin typeface="Arial Narrow" panose="020B0606020202030204" pitchFamily="34" charset="0"/>
              </a:rPr>
              <a:t> </a:t>
            </a:r>
          </a:p>
          <a:p>
            <a:r>
              <a:rPr lang="en-AU" sz="1000" b="1" u="sng" dirty="0">
                <a:latin typeface="Arial Narrow" panose="020B0606020202030204" pitchFamily="34" charset="0"/>
              </a:rPr>
              <a:t>CHARGES FOR EXTRA COST OPTIONAL ITEMS</a:t>
            </a:r>
            <a:endParaRPr lang="en-AU" sz="1000" dirty="0">
              <a:latin typeface="Arial Narrow" panose="020B0606020202030204" pitchFamily="34" charset="0"/>
            </a:endParaRPr>
          </a:p>
          <a:p>
            <a:r>
              <a:rPr lang="en-AU" sz="1000" dirty="0">
                <a:latin typeface="Arial Narrow" panose="020B0606020202030204" pitchFamily="34" charset="0"/>
              </a:rPr>
              <a:t>These amounts can vary from year to year and from student to student.  Students will only incur costs when they are actually involved in the particular activity.  </a:t>
            </a:r>
            <a:r>
              <a:rPr lang="en-AU" sz="1000" dirty="0" err="1">
                <a:latin typeface="Arial Narrow" panose="020B0606020202030204" pitchFamily="34" charset="0"/>
              </a:rPr>
              <a:t>Eg.</a:t>
            </a:r>
            <a:r>
              <a:rPr lang="en-AU" sz="1000" dirty="0">
                <a:latin typeface="Arial Narrow" panose="020B0606020202030204" pitchFamily="34" charset="0"/>
              </a:rPr>
              <a:t> In term Swimming Lessons, Year 6 Camp etc. The amounts indicated would be the maximum for that activity and paid at the time of the activity.</a:t>
            </a:r>
          </a:p>
          <a:p>
            <a:r>
              <a:rPr lang="en-AU" sz="1000" dirty="0">
                <a:latin typeface="Arial Narrow" panose="020B0606020202030204" pitchFamily="34" charset="0"/>
              </a:rPr>
              <a:t> </a:t>
            </a:r>
          </a:p>
          <a:p>
            <a:r>
              <a:rPr lang="en-AU" sz="1000" b="1" i="1" dirty="0">
                <a:latin typeface="Arial Narrow" panose="020B0606020202030204" pitchFamily="34" charset="0"/>
              </a:rPr>
              <a:t>The charges can be of two types:</a:t>
            </a:r>
            <a:endParaRPr lang="en-AU" sz="1000" dirty="0">
              <a:latin typeface="Arial Narrow" panose="020B0606020202030204" pitchFamily="34" charset="0"/>
            </a:endParaRPr>
          </a:p>
          <a:p>
            <a:pPr lvl="0"/>
            <a:r>
              <a:rPr lang="en-AU" sz="1000" dirty="0">
                <a:latin typeface="Arial Narrow" panose="020B0606020202030204" pitchFamily="34" charset="0"/>
              </a:rPr>
              <a:t>A </a:t>
            </a:r>
            <a:r>
              <a:rPr lang="en-AU" sz="1000" b="1" dirty="0">
                <a:latin typeface="Arial Narrow" panose="020B0606020202030204" pitchFamily="34" charset="0"/>
              </a:rPr>
              <a:t>charge for optional</a:t>
            </a:r>
            <a:r>
              <a:rPr lang="en-AU" sz="1000" dirty="0">
                <a:latin typeface="Arial Narrow" panose="020B0606020202030204" pitchFamily="34" charset="0"/>
              </a:rPr>
              <a:t> learning activities </a:t>
            </a:r>
            <a:r>
              <a:rPr lang="en-AU" sz="1000" u="sng" dirty="0">
                <a:latin typeface="Arial Narrow" panose="020B0606020202030204" pitchFamily="34" charset="0"/>
              </a:rPr>
              <a:t>related directly to the classroom</a:t>
            </a:r>
            <a:r>
              <a:rPr lang="en-AU" sz="1000" dirty="0">
                <a:latin typeface="Arial Narrow" panose="020B0606020202030204" pitchFamily="34" charset="0"/>
              </a:rPr>
              <a:t> or school program and available to </a:t>
            </a:r>
            <a:r>
              <a:rPr lang="en-AU" sz="1000" b="1" i="1" dirty="0">
                <a:latin typeface="Arial Narrow" panose="020B0606020202030204" pitchFamily="34" charset="0"/>
              </a:rPr>
              <a:t>all </a:t>
            </a:r>
            <a:r>
              <a:rPr lang="en-AU" sz="1000" dirty="0">
                <a:latin typeface="Arial Narrow" panose="020B0606020202030204" pitchFamily="34" charset="0"/>
              </a:rPr>
              <a:t>students but participation is conditional on a payment being made </a:t>
            </a:r>
            <a:r>
              <a:rPr lang="en-AU" sz="1000" dirty="0" err="1">
                <a:latin typeface="Arial Narrow" panose="020B0606020202030204" pitchFamily="34" charset="0"/>
              </a:rPr>
              <a:t>eg</a:t>
            </a:r>
            <a:r>
              <a:rPr lang="en-AU" sz="1000" dirty="0">
                <a:latin typeface="Arial Narrow" panose="020B0606020202030204" pitchFamily="34" charset="0"/>
              </a:rPr>
              <a:t>: visiting performers, excursions, class cooking, Dance Lessons, etc.</a:t>
            </a:r>
          </a:p>
          <a:p>
            <a:pPr lvl="0"/>
            <a:r>
              <a:rPr lang="en-AU" sz="1000" dirty="0">
                <a:latin typeface="Arial Narrow" panose="020B0606020202030204" pitchFamily="34" charset="0"/>
              </a:rPr>
              <a:t>A </a:t>
            </a:r>
            <a:r>
              <a:rPr lang="en-AU" sz="1000" b="1" dirty="0">
                <a:latin typeface="Arial Narrow" panose="020B0606020202030204" pitchFamily="34" charset="0"/>
              </a:rPr>
              <a:t>charge for optional elements</a:t>
            </a:r>
            <a:r>
              <a:rPr lang="en-AU" sz="1000" dirty="0">
                <a:latin typeface="Arial Narrow" panose="020B0606020202030204" pitchFamily="34" charset="0"/>
              </a:rPr>
              <a:t> </a:t>
            </a:r>
            <a:r>
              <a:rPr lang="en-AU" sz="1000" u="sng" dirty="0">
                <a:latin typeface="Arial Narrow" panose="020B0606020202030204" pitchFamily="34" charset="0"/>
              </a:rPr>
              <a:t>related to specific learning activities and available to </a:t>
            </a:r>
            <a:r>
              <a:rPr lang="en-AU" sz="1000" b="1" i="1" u="sng" dirty="0">
                <a:latin typeface="Arial Narrow" panose="020B0606020202030204" pitchFamily="34" charset="0"/>
              </a:rPr>
              <a:t>selected students</a:t>
            </a:r>
            <a:r>
              <a:rPr lang="en-AU" sz="1000" u="sng" dirty="0">
                <a:latin typeface="Arial Narrow" panose="020B0606020202030204" pitchFamily="34" charset="0"/>
              </a:rPr>
              <a:t>,</a:t>
            </a:r>
            <a:r>
              <a:rPr lang="en-AU" sz="1000" dirty="0">
                <a:latin typeface="Arial Narrow" panose="020B0606020202030204" pitchFamily="34" charset="0"/>
              </a:rPr>
              <a:t> but conditional on a payment being made </a:t>
            </a:r>
            <a:r>
              <a:rPr lang="en-AU" sz="1000" dirty="0" err="1">
                <a:latin typeface="Arial Narrow" panose="020B0606020202030204" pitchFamily="34" charset="0"/>
              </a:rPr>
              <a:t>eg</a:t>
            </a:r>
            <a:r>
              <a:rPr lang="en-AU" sz="1000" dirty="0">
                <a:latin typeface="Arial Narrow" panose="020B0606020202030204" pitchFamily="34" charset="0"/>
              </a:rPr>
              <a:t>: PEAC, Instrumental Music Program.</a:t>
            </a:r>
          </a:p>
          <a:p>
            <a:r>
              <a:rPr lang="en-AU" sz="1000" b="1" i="1" dirty="0">
                <a:latin typeface="Arial Narrow" panose="020B0606020202030204" pitchFamily="34" charset="0"/>
              </a:rPr>
              <a:t> </a:t>
            </a:r>
            <a:endParaRPr lang="en-AU" sz="1000" dirty="0">
              <a:latin typeface="Arial Narrow" panose="020B0606020202030204" pitchFamily="34" charset="0"/>
            </a:endParaRPr>
          </a:p>
          <a:p>
            <a:r>
              <a:rPr lang="en-AU" sz="1000" b="1" dirty="0">
                <a:latin typeface="Arial Narrow" panose="020B0606020202030204" pitchFamily="34" charset="0"/>
              </a:rPr>
              <a:t>Please note that these are the </a:t>
            </a:r>
            <a:r>
              <a:rPr lang="en-AU" sz="1000" b="1" u="sng" dirty="0">
                <a:latin typeface="Arial Narrow" panose="020B0606020202030204" pitchFamily="34" charset="0"/>
              </a:rPr>
              <a:t>maximum</a:t>
            </a:r>
            <a:r>
              <a:rPr lang="en-AU" sz="1000" b="1" dirty="0">
                <a:latin typeface="Arial Narrow" panose="020B0606020202030204" pitchFamily="34" charset="0"/>
              </a:rPr>
              <a:t> charges and if the activity does not operate or your child does not participate, there will be  </a:t>
            </a:r>
            <a:r>
              <a:rPr lang="en-AU" sz="1000" b="1" u="sng" dirty="0">
                <a:latin typeface="Arial Narrow" panose="020B0606020202030204" pitchFamily="34" charset="0"/>
              </a:rPr>
              <a:t>NO CHARGE for that activity.  This is the maximum we can potentially request as a charge</a:t>
            </a:r>
            <a:r>
              <a:rPr lang="en-AU" sz="1000" b="1" dirty="0">
                <a:latin typeface="Arial Narrow" panose="020B0606020202030204" pitchFamily="34" charset="0"/>
              </a:rPr>
              <a:t>.</a:t>
            </a:r>
          </a:p>
          <a:p>
            <a:endParaRPr lang="en-AU" sz="1000" b="1" dirty="0">
              <a:latin typeface="Arial Narrow" panose="020B0606020202030204" pitchFamily="34" charset="0"/>
            </a:endParaRPr>
          </a:p>
          <a:p>
            <a:r>
              <a:rPr lang="en-AU" sz="1000" b="1" dirty="0">
                <a:latin typeface="Arial Narrow" panose="020B0606020202030204" pitchFamily="34" charset="0"/>
              </a:rPr>
              <a:t>In 2024 we are continuing the successful option for parents to make an upfront prepayment for excursions and incursions of between $100 and $200 for Kindy to </a:t>
            </a:r>
            <a:r>
              <a:rPr lang="en-AU" sz="1000" b="1" dirty="0" err="1">
                <a:latin typeface="Arial Narrow" panose="020B0606020202030204" pitchFamily="34" charset="0"/>
              </a:rPr>
              <a:t>Yr</a:t>
            </a:r>
            <a:r>
              <a:rPr lang="en-AU" sz="1000" b="1" dirty="0">
                <a:latin typeface="Arial Narrow" panose="020B0606020202030204" pitchFamily="34" charset="0"/>
              </a:rPr>
              <a:t> 6 students  . This is credited to your child and payments are deducted from it as each activity is completed.  Where the total charge exceeds $100, a further payment will be required, for example Year 6 Camp.  Unused student funds will be rolled over to the following school year or paid out in the case of a child leaving the school.</a:t>
            </a:r>
          </a:p>
          <a:p>
            <a:endParaRPr lang="en-AU" sz="400" b="1" dirty="0">
              <a:latin typeface="Arial Narrow" panose="020B0606020202030204" pitchFamily="34" charset="0"/>
            </a:endParaRPr>
          </a:p>
          <a:p>
            <a:r>
              <a:rPr lang="en-AU" sz="1000" b="1" u="sng" dirty="0">
                <a:latin typeface="Arial Narrow" panose="020B0606020202030204" pitchFamily="34" charset="0"/>
              </a:rPr>
              <a:t>ITEMS FOR PERSONAL USE</a:t>
            </a:r>
            <a:r>
              <a:rPr lang="en-AU" sz="1000" b="1" dirty="0">
                <a:latin typeface="Arial Narrow" panose="020B0606020202030204" pitchFamily="34" charset="0"/>
              </a:rPr>
              <a:t> IN THE LEARNING PROGRAM</a:t>
            </a:r>
            <a:r>
              <a:rPr lang="en-AU" sz="1000" dirty="0">
                <a:latin typeface="Arial Narrow" panose="020B0606020202030204" pitchFamily="34" charset="0"/>
              </a:rPr>
              <a:t> (previously known as a “Booklist”)</a:t>
            </a:r>
          </a:p>
          <a:p>
            <a:r>
              <a:rPr lang="en-AU" sz="1000" dirty="0">
                <a:latin typeface="Arial Narrow" panose="020B0606020202030204" pitchFamily="34" charset="0"/>
              </a:rPr>
              <a:t>The cost for these items will vary from student to student and year level to year level. It includes:</a:t>
            </a:r>
          </a:p>
          <a:p>
            <a:pPr lvl="0"/>
            <a:r>
              <a:rPr lang="en-AU" sz="1000" dirty="0">
                <a:latin typeface="Arial Narrow" panose="020B0606020202030204" pitchFamily="34" charset="0"/>
              </a:rPr>
              <a:t>Student Requirements for all students, </a:t>
            </a:r>
            <a:r>
              <a:rPr lang="en-AU" sz="1000" dirty="0" err="1">
                <a:latin typeface="Arial Narrow" panose="020B0606020202030204" pitchFamily="34" charset="0"/>
              </a:rPr>
              <a:t>eg</a:t>
            </a:r>
            <a:r>
              <a:rPr lang="en-AU" sz="1000" dirty="0">
                <a:latin typeface="Arial Narrow" panose="020B0606020202030204" pitchFamily="34" charset="0"/>
              </a:rPr>
              <a:t>:  Stationery items, Library Bag and tissues.</a:t>
            </a:r>
          </a:p>
          <a:p>
            <a:pPr lvl="0"/>
            <a:r>
              <a:rPr lang="en-AU" sz="1000" dirty="0">
                <a:latin typeface="Arial Narrow" panose="020B0606020202030204" pitchFamily="34" charset="0"/>
              </a:rPr>
              <a:t>Student Requirements recommended but not essential, </a:t>
            </a:r>
            <a:r>
              <a:rPr lang="en-AU" sz="1000" dirty="0" err="1">
                <a:latin typeface="Arial Narrow" panose="020B0606020202030204" pitchFamily="34" charset="0"/>
              </a:rPr>
              <a:t>eg</a:t>
            </a:r>
            <a:r>
              <a:rPr lang="en-AU" sz="1000" dirty="0">
                <a:latin typeface="Arial Narrow" panose="020B0606020202030204" pitchFamily="34" charset="0"/>
              </a:rPr>
              <a:t>: Art Shirts, costumes</a:t>
            </a:r>
          </a:p>
          <a:p>
            <a:pPr lvl="0"/>
            <a:r>
              <a:rPr lang="en-AU" sz="1000" dirty="0">
                <a:latin typeface="Arial Narrow" panose="020B0606020202030204" pitchFamily="34" charset="0"/>
              </a:rPr>
              <a:t>School Uniforms/Dress Code, including designated hat.</a:t>
            </a:r>
          </a:p>
          <a:p>
            <a:pPr lvl="0"/>
            <a:r>
              <a:rPr lang="en-AU" sz="1000" dirty="0">
                <a:latin typeface="Arial Narrow" panose="020B0606020202030204" pitchFamily="34" charset="0"/>
              </a:rPr>
              <a:t>Student Requirements for selected students, </a:t>
            </a:r>
            <a:r>
              <a:rPr lang="en-AU" sz="1000" dirty="0" err="1">
                <a:latin typeface="Arial Narrow" panose="020B0606020202030204" pitchFamily="34" charset="0"/>
              </a:rPr>
              <a:t>eg</a:t>
            </a:r>
            <a:r>
              <a:rPr lang="en-AU" sz="1000" dirty="0">
                <a:latin typeface="Arial Narrow" panose="020B0606020202030204" pitchFamily="34" charset="0"/>
              </a:rPr>
              <a:t>: Purchase cost of musical instrument for IMSS Music Instrumental Program.</a:t>
            </a:r>
          </a:p>
          <a:p>
            <a:endParaRPr lang="en-AU" sz="1000" dirty="0">
              <a:latin typeface="Arial Narrow" panose="020B0606020202030204" pitchFamily="34" charset="0"/>
            </a:endParaRPr>
          </a:p>
          <a:p>
            <a:r>
              <a:rPr lang="en-AU" sz="1000" dirty="0">
                <a:latin typeface="Arial Narrow" panose="020B0606020202030204" pitchFamily="34" charset="0"/>
              </a:rPr>
              <a:t>Thank you for your support.</a:t>
            </a:r>
          </a:p>
          <a:p>
            <a:r>
              <a:rPr lang="en-AU" sz="1000" dirty="0">
                <a:latin typeface="Arial Narrow" panose="020B0606020202030204" pitchFamily="34" charset="0"/>
              </a:rPr>
              <a:t> Donna Bridge</a:t>
            </a:r>
          </a:p>
          <a:p>
            <a:endParaRPr lang="en-AU" sz="800" dirty="0">
              <a:latin typeface="Arial Narrow" panose="020B0606020202030204" pitchFamily="34" charset="0"/>
            </a:endParaRPr>
          </a:p>
          <a:p>
            <a:endParaRPr lang="en-AU" sz="800" dirty="0">
              <a:latin typeface="Arial Narrow" panose="020B0606020202030204" pitchFamily="34" charset="0"/>
            </a:endParaRPr>
          </a:p>
          <a:p>
            <a:r>
              <a:rPr lang="en-AU" sz="1000" dirty="0">
                <a:latin typeface="Arial Narrow" panose="020B0606020202030204" pitchFamily="34" charset="0"/>
              </a:rPr>
              <a:t>Principal </a:t>
            </a:r>
          </a:p>
          <a:p>
            <a:r>
              <a:rPr lang="en-AU" sz="1000" dirty="0">
                <a:latin typeface="Arial Narrow" panose="020B0606020202030204" pitchFamily="34" charset="0"/>
              </a:rPr>
              <a:t>28.11.2023</a:t>
            </a:r>
          </a:p>
        </p:txBody>
      </p:sp>
      <p:pic>
        <p:nvPicPr>
          <p:cNvPr id="6" name="Picture 5">
            <a:extLst>
              <a:ext uri="{FF2B5EF4-FFF2-40B4-BE49-F238E27FC236}">
                <a16:creationId xmlns:a16="http://schemas.microsoft.com/office/drawing/2014/main" id="{E607E5A5-D90D-EF62-F2BC-CDC50BE78A43}"/>
              </a:ext>
            </a:extLst>
          </p:cNvPr>
          <p:cNvPicPr>
            <a:picLocks noChangeAspect="1"/>
          </p:cNvPicPr>
          <p:nvPr/>
        </p:nvPicPr>
        <p:blipFill>
          <a:blip r:embed="rId4"/>
          <a:stretch>
            <a:fillRect/>
          </a:stretch>
        </p:blipFill>
        <p:spPr>
          <a:xfrm>
            <a:off x="148222" y="9143142"/>
            <a:ext cx="915590" cy="195504"/>
          </a:xfrm>
          <a:prstGeom prst="rect">
            <a:avLst/>
          </a:prstGeom>
        </p:spPr>
      </p:pic>
    </p:spTree>
    <p:extLst>
      <p:ext uri="{BB962C8B-B14F-4D97-AF65-F5344CB8AC3E}">
        <p14:creationId xmlns:p14="http://schemas.microsoft.com/office/powerpoint/2010/main" val="279523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background pattern, rectangle&#10;&#10;Description automatically generated">
            <a:extLst>
              <a:ext uri="{FF2B5EF4-FFF2-40B4-BE49-F238E27FC236}">
                <a16:creationId xmlns:a16="http://schemas.microsoft.com/office/drawing/2014/main" id="{7F0E510A-F415-52D8-377A-6B3E0BFFC2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002713"/>
            <a:ext cx="7556500" cy="1689100"/>
          </a:xfrm>
          <a:prstGeom prst="rect">
            <a:avLst/>
          </a:prstGeom>
        </p:spPr>
      </p:pic>
      <p:pic>
        <p:nvPicPr>
          <p:cNvPr id="8" name="Picture 7" descr="Logo&#10;&#10;Description automatically generated">
            <a:extLst>
              <a:ext uri="{FF2B5EF4-FFF2-40B4-BE49-F238E27FC236}">
                <a16:creationId xmlns:a16="http://schemas.microsoft.com/office/drawing/2014/main" id="{9EC40EC1-6600-9A59-B5CE-E51CFC2A6B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87" y="0"/>
            <a:ext cx="7556500" cy="1584101"/>
          </a:xfrm>
          <a:prstGeom prst="rect">
            <a:avLst/>
          </a:prstGeom>
        </p:spPr>
      </p:pic>
      <p:sp>
        <p:nvSpPr>
          <p:cNvPr id="4" name="TextBox 3">
            <a:extLst>
              <a:ext uri="{FF2B5EF4-FFF2-40B4-BE49-F238E27FC236}">
                <a16:creationId xmlns:a16="http://schemas.microsoft.com/office/drawing/2014/main" id="{F285A4C6-D4A5-4A04-B455-C263695FB3BC}"/>
              </a:ext>
            </a:extLst>
          </p:cNvPr>
          <p:cNvSpPr txBox="1"/>
          <p:nvPr/>
        </p:nvSpPr>
        <p:spPr>
          <a:xfrm>
            <a:off x="3322749" y="4887532"/>
            <a:ext cx="914400" cy="914400"/>
          </a:xfrm>
          <a:prstGeom prst="rect">
            <a:avLst/>
          </a:prstGeom>
          <a:noFill/>
        </p:spPr>
        <p:txBody>
          <a:bodyPr wrap="square" rtlCol="0">
            <a:spAutoFit/>
          </a:bodyPr>
          <a:lstStyle/>
          <a:p>
            <a:endParaRPr lang="en-AU" dirty="0"/>
          </a:p>
        </p:txBody>
      </p:sp>
      <p:graphicFrame>
        <p:nvGraphicFramePr>
          <p:cNvPr id="2" name="Table 1">
            <a:extLst>
              <a:ext uri="{FF2B5EF4-FFF2-40B4-BE49-F238E27FC236}">
                <a16:creationId xmlns:a16="http://schemas.microsoft.com/office/drawing/2014/main" id="{333465EE-C454-9F06-7123-1A71E3D400B8}"/>
              </a:ext>
            </a:extLst>
          </p:cNvPr>
          <p:cNvGraphicFramePr>
            <a:graphicFrameLocks noGrp="1"/>
          </p:cNvGraphicFramePr>
          <p:nvPr>
            <p:extLst>
              <p:ext uri="{D42A27DB-BD31-4B8C-83A1-F6EECF244321}">
                <p14:modId xmlns:p14="http://schemas.microsoft.com/office/powerpoint/2010/main" val="287166217"/>
              </p:ext>
            </p:extLst>
          </p:nvPr>
        </p:nvGraphicFramePr>
        <p:xfrm>
          <a:off x="364704" y="1639163"/>
          <a:ext cx="6827091" cy="7411138"/>
        </p:xfrm>
        <a:graphic>
          <a:graphicData uri="http://schemas.openxmlformats.org/drawingml/2006/table">
            <a:tbl>
              <a:tblPr>
                <a:tableStyleId>{5C22544A-7EE6-4342-B048-85BDC9FD1C3A}</a:tableStyleId>
              </a:tblPr>
              <a:tblGrid>
                <a:gridCol w="1162154">
                  <a:extLst>
                    <a:ext uri="{9D8B030D-6E8A-4147-A177-3AD203B41FA5}">
                      <a16:colId xmlns:a16="http://schemas.microsoft.com/office/drawing/2014/main" val="1628678282"/>
                    </a:ext>
                  </a:extLst>
                </a:gridCol>
                <a:gridCol w="373262">
                  <a:extLst>
                    <a:ext uri="{9D8B030D-6E8A-4147-A177-3AD203B41FA5}">
                      <a16:colId xmlns:a16="http://schemas.microsoft.com/office/drawing/2014/main" val="3585454364"/>
                    </a:ext>
                  </a:extLst>
                </a:gridCol>
                <a:gridCol w="346075">
                  <a:extLst>
                    <a:ext uri="{9D8B030D-6E8A-4147-A177-3AD203B41FA5}">
                      <a16:colId xmlns:a16="http://schemas.microsoft.com/office/drawing/2014/main" val="442312878"/>
                    </a:ext>
                  </a:extLst>
                </a:gridCol>
                <a:gridCol w="373262">
                  <a:extLst>
                    <a:ext uri="{9D8B030D-6E8A-4147-A177-3AD203B41FA5}">
                      <a16:colId xmlns:a16="http://schemas.microsoft.com/office/drawing/2014/main" val="3843282573"/>
                    </a:ext>
                  </a:extLst>
                </a:gridCol>
                <a:gridCol w="373262">
                  <a:extLst>
                    <a:ext uri="{9D8B030D-6E8A-4147-A177-3AD203B41FA5}">
                      <a16:colId xmlns:a16="http://schemas.microsoft.com/office/drawing/2014/main" val="2906847258"/>
                    </a:ext>
                  </a:extLst>
                </a:gridCol>
                <a:gridCol w="373262">
                  <a:extLst>
                    <a:ext uri="{9D8B030D-6E8A-4147-A177-3AD203B41FA5}">
                      <a16:colId xmlns:a16="http://schemas.microsoft.com/office/drawing/2014/main" val="2513599139"/>
                    </a:ext>
                  </a:extLst>
                </a:gridCol>
                <a:gridCol w="346075">
                  <a:extLst>
                    <a:ext uri="{9D8B030D-6E8A-4147-A177-3AD203B41FA5}">
                      <a16:colId xmlns:a16="http://schemas.microsoft.com/office/drawing/2014/main" val="2808620129"/>
                    </a:ext>
                  </a:extLst>
                </a:gridCol>
                <a:gridCol w="373262">
                  <a:extLst>
                    <a:ext uri="{9D8B030D-6E8A-4147-A177-3AD203B41FA5}">
                      <a16:colId xmlns:a16="http://schemas.microsoft.com/office/drawing/2014/main" val="1018985160"/>
                    </a:ext>
                  </a:extLst>
                </a:gridCol>
                <a:gridCol w="373262">
                  <a:extLst>
                    <a:ext uri="{9D8B030D-6E8A-4147-A177-3AD203B41FA5}">
                      <a16:colId xmlns:a16="http://schemas.microsoft.com/office/drawing/2014/main" val="1597722205"/>
                    </a:ext>
                  </a:extLst>
                </a:gridCol>
                <a:gridCol w="937477">
                  <a:extLst>
                    <a:ext uri="{9D8B030D-6E8A-4147-A177-3AD203B41FA5}">
                      <a16:colId xmlns:a16="http://schemas.microsoft.com/office/drawing/2014/main" val="1528824052"/>
                    </a:ext>
                  </a:extLst>
                </a:gridCol>
                <a:gridCol w="1279225">
                  <a:extLst>
                    <a:ext uri="{9D8B030D-6E8A-4147-A177-3AD203B41FA5}">
                      <a16:colId xmlns:a16="http://schemas.microsoft.com/office/drawing/2014/main" val="911236341"/>
                    </a:ext>
                  </a:extLst>
                </a:gridCol>
                <a:gridCol w="516513">
                  <a:extLst>
                    <a:ext uri="{9D8B030D-6E8A-4147-A177-3AD203B41FA5}">
                      <a16:colId xmlns:a16="http://schemas.microsoft.com/office/drawing/2014/main" val="3582491806"/>
                    </a:ext>
                  </a:extLst>
                </a:gridCol>
              </a:tblGrid>
              <a:tr h="762628">
                <a:tc gridSpan="12">
                  <a:txBody>
                    <a:bodyPr/>
                    <a:lstStyle/>
                    <a:p>
                      <a:pPr algn="ctr" fontAlgn="b"/>
                      <a:r>
                        <a:rPr lang="en-AU" sz="1300" b="1" u="none" strike="noStrike" baseline="0" dirty="0">
                          <a:effectLst/>
                          <a:latin typeface="+mj-lt"/>
                        </a:rPr>
                        <a:t>   </a:t>
                      </a:r>
                      <a:r>
                        <a:rPr lang="en-AU" sz="1600" b="1" u="sng" strike="noStrike" dirty="0">
                          <a:effectLst/>
                          <a:latin typeface="+mn-lt"/>
                        </a:rPr>
                        <a:t>2024 Charges &amp; Voluntary Contributions Years K to 6</a:t>
                      </a:r>
                      <a:endParaRPr lang="en-AU" sz="1600" b="1" i="0" u="sng" strike="noStrike" dirty="0">
                        <a:solidFill>
                          <a:srgbClr val="000000"/>
                        </a:solidFill>
                        <a:effectLst/>
                        <a:latin typeface="+mn-lt"/>
                      </a:endParaRPr>
                    </a:p>
                    <a:p>
                      <a:pPr algn="l" fontAlgn="b"/>
                      <a:r>
                        <a:rPr lang="en-AU" sz="900" b="1" u="sng" strike="noStrike" dirty="0">
                          <a:effectLst/>
                          <a:latin typeface="+mj-lt"/>
                        </a:rPr>
                        <a:t> </a:t>
                      </a:r>
                      <a:endParaRPr lang="en-AU" sz="900" b="1" i="0" u="sng"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lnL w="12700" cap="flat" cmpd="sng" algn="ctr">
                      <a:solidFill>
                        <a:schemeClr val="tx1"/>
                      </a:solidFill>
                      <a:prstDash val="solid"/>
                      <a:round/>
                      <a:headEnd type="none" w="med" len="med"/>
                      <a:tailEnd type="none" w="med" len="med"/>
                    </a:ln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pPr algn="ctr"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CFFFF"/>
                    </a:solidFill>
                  </a:tcPr>
                </a:tc>
                <a:extLst>
                  <a:ext uri="{0D108BD9-81ED-4DB2-BD59-A6C34878D82A}">
                    <a16:rowId xmlns:a16="http://schemas.microsoft.com/office/drawing/2014/main" val="1308921201"/>
                  </a:ext>
                </a:extLst>
              </a:tr>
              <a:tr h="527884">
                <a:tc gridSpan="8">
                  <a:txBody>
                    <a:bodyPr/>
                    <a:lstStyle/>
                    <a:p>
                      <a:pPr algn="ctr" fontAlgn="t"/>
                      <a:endParaRPr lang="en-AU" sz="1100" b="1" u="none" strike="noStrike" dirty="0">
                        <a:effectLst/>
                        <a:latin typeface="+mn-lt"/>
                      </a:endParaRPr>
                    </a:p>
                    <a:p>
                      <a:pPr algn="ctr" fontAlgn="t"/>
                      <a:r>
                        <a:rPr lang="en-AU" sz="1200" b="1" u="none" strike="noStrike" dirty="0">
                          <a:effectLst/>
                          <a:latin typeface="+mn-lt"/>
                        </a:rPr>
                        <a:t>CHARGES - Extra Cost Options</a:t>
                      </a:r>
                      <a:endParaRPr lang="en-AU" sz="1200" b="1" i="0" u="none" strike="noStrike" dirty="0">
                        <a:solidFill>
                          <a:srgbClr val="000000"/>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lnL w="12700" cmpd="sng">
                      <a:noFill/>
                    </a:lnL>
                  </a:tcPr>
                </a:tc>
                <a:tc>
                  <a:txBody>
                    <a:bodyPr/>
                    <a:lstStyle/>
                    <a:p>
                      <a:pPr algn="ctr" fontAlgn="t"/>
                      <a:endParaRPr lang="en-AU" sz="1000" b="1" i="0" u="none" strike="noStrike">
                        <a:solidFill>
                          <a:srgbClr val="000000"/>
                        </a:solidFill>
                        <a:effectLst/>
                        <a:latin typeface="+mn-lt"/>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755934" rtl="0" eaLnBrk="1" fontAlgn="t" latinLnBrk="0" hangingPunct="1">
                        <a:lnSpc>
                          <a:spcPct val="100000"/>
                        </a:lnSpc>
                        <a:spcBef>
                          <a:spcPts val="0"/>
                        </a:spcBef>
                        <a:spcAft>
                          <a:spcPts val="0"/>
                        </a:spcAft>
                        <a:buClrTx/>
                        <a:buSzTx/>
                        <a:buFontTx/>
                        <a:buNone/>
                        <a:tabLst/>
                        <a:defRPr/>
                      </a:pPr>
                      <a:endParaRPr lang="en-AU" sz="1100" b="1" u="none" strike="noStrike" dirty="0">
                        <a:effectLst/>
                        <a:latin typeface="+mn-lt"/>
                      </a:endParaRPr>
                    </a:p>
                    <a:p>
                      <a:pPr marL="0" marR="0" lvl="0" indent="0" algn="ctr" defTabSz="755934" rtl="0" eaLnBrk="1" fontAlgn="t" latinLnBrk="0" hangingPunct="1">
                        <a:lnSpc>
                          <a:spcPct val="100000"/>
                        </a:lnSpc>
                        <a:spcBef>
                          <a:spcPts val="0"/>
                        </a:spcBef>
                        <a:spcAft>
                          <a:spcPts val="0"/>
                        </a:spcAft>
                        <a:buClrTx/>
                        <a:buSzTx/>
                        <a:buFontTx/>
                        <a:buNone/>
                        <a:tabLst/>
                        <a:defRPr/>
                      </a:pPr>
                      <a:r>
                        <a:rPr lang="en-AU" sz="1200" b="1" u="none" strike="noStrike" dirty="0">
                          <a:effectLst/>
                          <a:latin typeface="+mn-lt"/>
                        </a:rPr>
                        <a:t>OTHER OPTIONAL COSTS/SERVICES</a:t>
                      </a:r>
                      <a:endParaRPr lang="en-AU" sz="1200" b="1" i="0" u="none" strike="noStrike" dirty="0">
                        <a:solidFill>
                          <a:srgbClr val="000000"/>
                        </a:solidFill>
                        <a:effectLst/>
                        <a:latin typeface="+mn-lt"/>
                      </a:endParaRPr>
                    </a:p>
                    <a:p>
                      <a:pPr algn="ctr" fontAlgn="t"/>
                      <a:endParaRPr lang="en-AU" sz="1100" b="1" i="0" u="none" strike="noStrike" dirty="0">
                        <a:solidFill>
                          <a:srgbClr val="000000"/>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AU"/>
                    </a:p>
                  </a:txBody>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228838583"/>
                  </a:ext>
                </a:extLst>
              </a:tr>
              <a:tr h="320742">
                <a:tc gridSpan="9">
                  <a:txBody>
                    <a:bodyPr/>
                    <a:lstStyle/>
                    <a:p>
                      <a:pPr algn="ctr" fontAlgn="b"/>
                      <a:endParaRPr lang="en-AU" sz="1200" b="1" u="none" strike="noStrike" dirty="0">
                        <a:effectLst/>
                        <a:latin typeface="+mn-lt"/>
                      </a:endParaRPr>
                    </a:p>
                    <a:p>
                      <a:pPr algn="ctr" fontAlgn="b"/>
                      <a:r>
                        <a:rPr lang="en-AU" sz="1200" b="1" u="none" strike="noStrike" dirty="0">
                          <a:effectLst/>
                          <a:latin typeface="+mn-lt"/>
                        </a:rPr>
                        <a:t>Charges will not exceed the maximum limit as set out below.</a:t>
                      </a:r>
                      <a:endParaRPr lang="en-AU" sz="1200" b="1" i="0" u="none" strike="noStrike" dirty="0">
                        <a:solidFill>
                          <a:srgbClr val="000000"/>
                        </a:solidFill>
                        <a:effectLst/>
                        <a:latin typeface="+mn-lt"/>
                      </a:endParaRPr>
                    </a:p>
                    <a:p>
                      <a:pPr algn="ctr" fontAlgn="b"/>
                      <a:r>
                        <a:rPr lang="en-AU" sz="1000" u="none" strike="noStrike" dirty="0">
                          <a:effectLst/>
                          <a:latin typeface="+mn-lt"/>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lnL w="12700" cap="flat" cmpd="sng" algn="ctr">
                      <a:solidFill>
                        <a:schemeClr val="tx1"/>
                      </a:solidFill>
                      <a:prstDash val="solid"/>
                      <a:round/>
                      <a:headEnd type="none" w="med" len="med"/>
                      <a:tailEnd type="none" w="med" len="med"/>
                    </a:lnL>
                  </a:tcPr>
                </a:tc>
                <a:tc hMerge="1">
                  <a:txBody>
                    <a:bodyPr/>
                    <a:lstStyle/>
                    <a:p>
                      <a:pPr algn="ctr" fontAlgn="b"/>
                      <a:endParaRPr lang="en-AU" sz="1000" b="1" i="0" u="none" strike="noStrike" dirty="0">
                        <a:solidFill>
                          <a:srgbClr val="000000"/>
                        </a:solidFill>
                        <a:effectLst/>
                        <a:latin typeface="Calibri" panose="020F0502020204030204" pitchFamily="34" charset="0"/>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b"/>
                      <a:r>
                        <a:rPr lang="en-AU" sz="1200" b="1" i="0" u="none" strike="noStrike" dirty="0">
                          <a:solidFill>
                            <a:srgbClr val="000000"/>
                          </a:solidFill>
                          <a:effectLst/>
                          <a:latin typeface="+mn-lt"/>
                        </a:rPr>
                        <a:t>Year 6 Only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AU"/>
                    </a:p>
                  </a:txBody>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7436858"/>
                  </a:ext>
                </a:extLst>
              </a:tr>
              <a:tr h="320742">
                <a:tc>
                  <a:txBody>
                    <a:bodyPr/>
                    <a:lstStyle/>
                    <a:p>
                      <a:pPr algn="l" fontAlgn="b"/>
                      <a:r>
                        <a:rPr lang="en-AU" sz="1000" b="1" u="none" strike="noStrike" dirty="0">
                          <a:effectLst/>
                          <a:latin typeface="+mj-lt"/>
                        </a:rPr>
                        <a:t>Year Level</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b="1" u="none" strike="noStrike" dirty="0">
                          <a:effectLst/>
                          <a:latin typeface="+mj-lt"/>
                        </a:rPr>
                        <a:t>K</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AU" sz="1000" b="1" u="none" strike="noStrike" dirty="0">
                          <a:effectLst/>
                          <a:latin typeface="+mj-lt"/>
                        </a:rPr>
                        <a:t>P</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AU" sz="1000" b="1" u="none" strike="noStrike" dirty="0">
                          <a:effectLst/>
                          <a:latin typeface="+mj-lt"/>
                        </a:rPr>
                        <a:t>1</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AU" sz="1000" b="1" u="none" strike="noStrike" dirty="0">
                          <a:effectLst/>
                          <a:latin typeface="+mj-lt"/>
                        </a:rPr>
                        <a:t>2</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AU" sz="1000" b="1" u="none" strike="noStrike" dirty="0">
                          <a:effectLst/>
                          <a:latin typeface="+mj-lt"/>
                        </a:rPr>
                        <a:t>3</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AU" sz="1000" b="1" u="none" strike="noStrike" dirty="0">
                          <a:effectLst/>
                          <a:latin typeface="+mj-lt"/>
                        </a:rPr>
                        <a:t>4</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r>
                        <a:rPr lang="en-AU" sz="1000" b="1" u="none" strike="noStrike" dirty="0">
                          <a:effectLst/>
                          <a:latin typeface="+mj-lt"/>
                        </a:rPr>
                        <a:t>5</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r>
                        <a:rPr lang="en-AU" sz="1000" b="1" u="none" strike="noStrike" dirty="0">
                          <a:effectLst/>
                          <a:latin typeface="+mj-lt"/>
                        </a:rPr>
                        <a:t>6</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gridSpan="2">
                  <a:txBody>
                    <a:bodyPr/>
                    <a:lstStyle/>
                    <a:p>
                      <a:pPr marL="0" marR="0" lvl="0" indent="0" algn="ctr" defTabSz="755934" rtl="0" eaLnBrk="1" fontAlgn="b" latinLnBrk="0" hangingPunct="1">
                        <a:lnSpc>
                          <a:spcPct val="100000"/>
                        </a:lnSpc>
                        <a:spcBef>
                          <a:spcPts val="0"/>
                        </a:spcBef>
                        <a:spcAft>
                          <a:spcPts val="0"/>
                        </a:spcAft>
                        <a:buClrTx/>
                        <a:buSzTx/>
                        <a:buFontTx/>
                        <a:buNone/>
                        <a:tabLst/>
                        <a:defRPr/>
                      </a:pPr>
                      <a:r>
                        <a:rPr lang="en-AU" sz="1000" u="none" strike="noStrike" dirty="0">
                          <a:effectLst/>
                          <a:latin typeface="+mj-lt"/>
                        </a:rPr>
                        <a:t>   Graduation Shirt</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AU"/>
                    </a:p>
                  </a:txBody>
                  <a:tcPr/>
                </a:tc>
                <a:tc>
                  <a:txBody>
                    <a:bodyPr/>
                    <a:lstStyle/>
                    <a:p>
                      <a:pPr algn="ctr" fontAlgn="b"/>
                      <a:r>
                        <a:rPr lang="en-AU" sz="1000" u="none" strike="noStrike" dirty="0">
                          <a:effectLst/>
                          <a:latin typeface="+mj-lt"/>
                        </a:rPr>
                        <a:t> $60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38685825"/>
                  </a:ext>
                </a:extLst>
              </a:tr>
              <a:tr h="305468">
                <a:tc gridSpan="9">
                  <a:txBody>
                    <a:bodyPr/>
                    <a:lstStyle/>
                    <a:p>
                      <a:pPr algn="l" fontAlgn="b"/>
                      <a:endParaRPr lang="en-AU" sz="1000" b="1" i="0" u="none" strike="noStrike" dirty="0">
                        <a:solidFill>
                          <a:srgbClr val="000000"/>
                        </a:solidFill>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en-AU" sz="1000" b="0" i="0" u="none" strike="noStrike" dirty="0">
                          <a:solidFill>
                            <a:srgbClr val="000000"/>
                          </a:solidFill>
                          <a:effectLst/>
                          <a:latin typeface="+mj-lt"/>
                        </a:rPr>
                        <a:t>   Graduation Dinner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AU"/>
                    </a:p>
                  </a:txBody>
                  <a:tcPr/>
                </a:tc>
                <a:tc>
                  <a:txBody>
                    <a:bodyPr/>
                    <a:lstStyle/>
                    <a:p>
                      <a:pPr algn="ctr" fontAlgn="b"/>
                      <a:r>
                        <a:rPr lang="en-AU" sz="1000" u="none" strike="noStrike" dirty="0">
                          <a:effectLst/>
                          <a:latin typeface="+mj-lt"/>
                        </a:rPr>
                        <a:t> $45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68515461"/>
                  </a:ext>
                </a:extLst>
              </a:tr>
              <a:tr h="305468">
                <a:tc>
                  <a:txBody>
                    <a:bodyPr/>
                    <a:lstStyle/>
                    <a:p>
                      <a:pPr algn="ctr" fontAlgn="b"/>
                      <a:r>
                        <a:rPr lang="en-AU" sz="1000" u="none" strike="noStrike" dirty="0">
                          <a:effectLst/>
                          <a:latin typeface="+mj-lt"/>
                        </a:rPr>
                        <a:t>Dance Lessons</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$35</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$50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$50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$50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$50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$50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$50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$50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en-AU" sz="1000" u="none" strike="noStrike" dirty="0">
                          <a:effectLst/>
                          <a:latin typeface="+mj-lt"/>
                        </a:rPr>
                        <a:t>   Year 6 Camp</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AU"/>
                    </a:p>
                  </a:txBody>
                  <a:tcPr/>
                </a:tc>
                <a:tc>
                  <a:txBody>
                    <a:bodyPr/>
                    <a:lstStyle/>
                    <a:p>
                      <a:pPr algn="ctr" fontAlgn="b"/>
                      <a:r>
                        <a:rPr lang="en-AU" sz="1000" u="none" strike="noStrike" dirty="0">
                          <a:effectLst/>
                          <a:latin typeface="+mj-lt"/>
                        </a:rPr>
                        <a:t> $450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401192"/>
                  </a:ext>
                </a:extLst>
              </a:tr>
              <a:tr h="370972">
                <a:tc>
                  <a:txBody>
                    <a:bodyPr/>
                    <a:lstStyle/>
                    <a:p>
                      <a:pPr algn="ctr" fontAlgn="b"/>
                      <a:r>
                        <a:rPr lang="en-AU" sz="1000" u="none" strike="noStrike" dirty="0">
                          <a:effectLst/>
                          <a:latin typeface="+mj-lt"/>
                        </a:rPr>
                        <a:t>Swimming Lessons</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$100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$100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$100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$100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$100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$100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$100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l" fontAlgn="b"/>
                      <a:endParaRPr lang="en-AU" sz="1000" b="0" i="0" u="none" strike="noStrike" dirty="0">
                        <a:solidFill>
                          <a:srgbClr val="000000"/>
                        </a:solidFill>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AU"/>
                    </a:p>
                  </a:txBody>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8886008"/>
                  </a:ext>
                </a:extLst>
              </a:tr>
              <a:tr h="305468">
                <a:tc>
                  <a:txBody>
                    <a:bodyPr/>
                    <a:lstStyle/>
                    <a:p>
                      <a:pPr algn="ctr" fontAlgn="b"/>
                      <a:r>
                        <a:rPr lang="en-AU" sz="1000" u="none" strike="noStrike" dirty="0">
                          <a:effectLst/>
                          <a:latin typeface="+mj-lt"/>
                        </a:rPr>
                        <a:t>Excursion/Incursions</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$50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AU" sz="1000" u="none" strike="noStrike" dirty="0">
                          <a:effectLst/>
                          <a:latin typeface="+mj-lt"/>
                        </a:rPr>
                        <a:t> $120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a:t>
                      </a:r>
                      <a:r>
                        <a:rPr lang="en-AU" sz="1000" u="none" strike="noStrike">
                          <a:effectLst/>
                          <a:latin typeface="+mj-lt"/>
                        </a:rPr>
                        <a:t>$200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$200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$200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$200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$200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$200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AU" b="1" dirty="0">
                          <a:latin typeface="+mj-lt"/>
                        </a:rPr>
                        <a:t>CONTRIBUTIONS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AU"/>
                    </a:p>
                  </a:txBody>
                  <a:tcPr/>
                </a:tc>
                <a:tc h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812436"/>
                  </a:ext>
                </a:extLst>
              </a:tr>
              <a:tr h="320407">
                <a:tc>
                  <a:txBody>
                    <a:bodyPr/>
                    <a:lstStyle/>
                    <a:p>
                      <a:pPr algn="ctr" fontAlgn="b"/>
                      <a:r>
                        <a:rPr lang="en-AU" sz="1000" u="none" strike="noStrike" dirty="0">
                          <a:effectLst/>
                          <a:latin typeface="+mj-lt"/>
                        </a:rPr>
                        <a:t>Japanese Activities</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kern="1200" dirty="0">
                          <a:solidFill>
                            <a:schemeClr val="dk1"/>
                          </a:solidFill>
                          <a:effectLst/>
                          <a:latin typeface="+mn-lt"/>
                          <a:ea typeface="+mn-ea"/>
                          <a:cs typeface="+mn-cs"/>
                        </a:rPr>
                        <a:t>$30</a:t>
                      </a:r>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$30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$30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$30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$30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l" fontAlgn="b"/>
                      <a:r>
                        <a:rPr lang="en-AU" sz="1000" b="1" i="0" u="none" strike="noStrike" dirty="0">
                          <a:solidFill>
                            <a:srgbClr val="000000"/>
                          </a:solidFill>
                          <a:effectLst/>
                          <a:latin typeface="+mj-lt"/>
                        </a:rPr>
                        <a:t> </a:t>
                      </a:r>
                    </a:p>
                    <a:p>
                      <a:pPr algn="ctr" fontAlgn="b"/>
                      <a:r>
                        <a:rPr lang="en-AU" sz="1200" b="1" i="0" u="none" strike="noStrike" dirty="0">
                          <a:solidFill>
                            <a:srgbClr val="000000"/>
                          </a:solidFill>
                          <a:effectLst/>
                          <a:latin typeface="+mj-lt"/>
                        </a:rPr>
                        <a:t> </a:t>
                      </a:r>
                      <a:r>
                        <a:rPr lang="en-AU" sz="1400" b="1" i="0" u="none" strike="noStrike" dirty="0">
                          <a:solidFill>
                            <a:srgbClr val="000000"/>
                          </a:solidFill>
                          <a:effectLst/>
                          <a:latin typeface="+mj-lt"/>
                        </a:rPr>
                        <a:t>Voluntary</a:t>
                      </a:r>
                      <a:endParaRPr lang="en-AU" sz="12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gridSpan="2">
                  <a:txBody>
                    <a:bodyPr/>
                    <a:lstStyle/>
                    <a:p>
                      <a:pPr algn="ctr" fontAlgn="b"/>
                      <a:r>
                        <a:rPr lang="en-AU" sz="1200" b="0" i="0" u="none" strike="noStrike" dirty="0">
                          <a:solidFill>
                            <a:srgbClr val="000000"/>
                          </a:solidFill>
                          <a:effectLst/>
                          <a:latin typeface="+mj-lt"/>
                        </a:rPr>
                        <a:t>$60.00 per student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3979096"/>
                  </a:ext>
                </a:extLst>
              </a:tr>
              <a:tr h="295007">
                <a:tc>
                  <a:txBody>
                    <a:bodyPr/>
                    <a:lstStyle/>
                    <a:p>
                      <a:pPr algn="ctr" fontAlgn="b"/>
                      <a:r>
                        <a:rPr lang="en-AU" sz="1000" u="none" strike="noStrike" kern="1200" dirty="0">
                          <a:solidFill>
                            <a:schemeClr val="dk1"/>
                          </a:solidFill>
                          <a:effectLst/>
                          <a:latin typeface="+mn-lt"/>
                          <a:ea typeface="+mn-ea"/>
                          <a:cs typeface="+mn-cs"/>
                        </a:rPr>
                        <a:t>Online Subscriptions</a:t>
                      </a:r>
                      <a:endParaRPr lang="en-AU" sz="1000" b="0" i="0" u="none" strike="noStrike" kern="1200" dirty="0">
                        <a:solidFill>
                          <a:srgbClr val="000000"/>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AU" sz="1000" u="none" strike="noStrike" dirty="0">
                          <a:effectLst/>
                          <a:latin typeface="+mj-lt"/>
                        </a:rPr>
                        <a:t>$50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AU" sz="1000" u="none" strike="noStrike" dirty="0">
                          <a:effectLst/>
                          <a:latin typeface="+mj-lt"/>
                        </a:rPr>
                        <a:t> $50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AU" sz="1000" u="none" strike="noStrike" dirty="0">
                          <a:effectLst/>
                          <a:latin typeface="+mj-lt"/>
                        </a:rPr>
                        <a:t> $50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AU" sz="1000" u="none" strike="noStrike" dirty="0">
                          <a:effectLst/>
                          <a:latin typeface="+mj-lt"/>
                        </a:rPr>
                        <a:t> $50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$50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$50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$50</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en-AU"/>
                    </a:p>
                  </a:txBody>
                  <a:tcPr/>
                </a:tc>
                <a:tc hMerge="1" v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3665997"/>
                  </a:ext>
                </a:extLst>
              </a:tr>
              <a:tr h="147504">
                <a:tc rowSpan="2">
                  <a:txBody>
                    <a:bodyPr/>
                    <a:lstStyle/>
                    <a:p>
                      <a:pPr marL="0" marR="0" lvl="0" indent="0" algn="ctr" defTabSz="755934" rtl="0" eaLnBrk="1" fontAlgn="b" latinLnBrk="0" hangingPunct="1">
                        <a:lnSpc>
                          <a:spcPct val="100000"/>
                        </a:lnSpc>
                        <a:spcBef>
                          <a:spcPts val="0"/>
                        </a:spcBef>
                        <a:spcAft>
                          <a:spcPts val="0"/>
                        </a:spcAft>
                        <a:buClrTx/>
                        <a:buSzTx/>
                        <a:buFontTx/>
                        <a:buNone/>
                        <a:tabLst/>
                        <a:defRPr/>
                      </a:pPr>
                      <a:endParaRPr lang="en-AU" sz="1000" b="0" i="0" u="none" strike="noStrike" kern="1200" dirty="0">
                        <a:solidFill>
                          <a:srgbClr val="000000"/>
                        </a:solidFill>
                        <a:effectLst/>
                        <a:latin typeface="+mn-lt"/>
                        <a:ea typeface="+mn-ea"/>
                        <a:cs typeface="+mn-cs"/>
                      </a:endParaRPr>
                    </a:p>
                    <a:p>
                      <a:pPr marL="0" marR="0" lvl="0" indent="0" algn="ctr" defTabSz="755934" rtl="0" eaLnBrk="1" fontAlgn="b" latinLnBrk="0" hangingPunct="1">
                        <a:lnSpc>
                          <a:spcPct val="100000"/>
                        </a:lnSpc>
                        <a:spcBef>
                          <a:spcPts val="0"/>
                        </a:spcBef>
                        <a:spcAft>
                          <a:spcPts val="0"/>
                        </a:spcAft>
                        <a:buClrTx/>
                        <a:buSzTx/>
                        <a:buFontTx/>
                        <a:buNone/>
                        <a:tabLst/>
                        <a:defRPr/>
                      </a:pPr>
                      <a:r>
                        <a:rPr lang="en-AU" sz="1000" b="0" i="0" u="none" strike="noStrike" kern="1200" dirty="0">
                          <a:solidFill>
                            <a:srgbClr val="000000"/>
                          </a:solidFill>
                          <a:effectLst/>
                          <a:latin typeface="+mn-lt"/>
                          <a:ea typeface="+mn-ea"/>
                          <a:cs typeface="+mn-cs"/>
                        </a:rPr>
                        <a:t>School Camp</a:t>
                      </a:r>
                    </a:p>
                    <a:p>
                      <a:pPr algn="ctr" fontAlgn="b"/>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2">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en-AU" sz="1000" u="none" strike="noStrike" dirty="0">
                          <a:effectLst/>
                          <a:latin typeface="+mj-lt"/>
                        </a:rPr>
                        <a:t>$450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vMerge="1">
                  <a:txBody>
                    <a:bodyPr/>
                    <a:lstStyle/>
                    <a:p>
                      <a:endParaRPr lang="en-AU"/>
                    </a:p>
                  </a:txBody>
                  <a:tcPr/>
                </a:tc>
                <a:tc hMerge="1" v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1979357"/>
                  </a:ext>
                </a:extLst>
              </a:tr>
              <a:tr h="172904">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dirty="0"/>
                    </a:p>
                  </a:txBody>
                  <a:tcPr/>
                </a:tc>
                <a:tc rowSpan="3">
                  <a:txBody>
                    <a:bodyPr/>
                    <a:lstStyle/>
                    <a:p>
                      <a:pPr algn="ctr" fontAlgn="b"/>
                      <a:r>
                        <a:rPr lang="en-AU" sz="1600" b="1" i="0" u="none" strike="noStrike" dirty="0">
                          <a:solidFill>
                            <a:srgbClr val="000000"/>
                          </a:solidFill>
                          <a:effectLst/>
                          <a:latin typeface="+mj-lt"/>
                        </a:rPr>
                        <a:t>P&amp;C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gridSpan="2">
                  <a:txBody>
                    <a:bodyPr/>
                    <a:lstStyle/>
                    <a:p>
                      <a:pPr algn="ctr" fontAlgn="b"/>
                      <a:r>
                        <a:rPr lang="en-AU" sz="1200" b="0" i="0" u="none" strike="noStrike" dirty="0">
                          <a:solidFill>
                            <a:srgbClr val="000000"/>
                          </a:solidFill>
                          <a:effectLst/>
                          <a:latin typeface="+mj-lt"/>
                        </a:rPr>
                        <a:t>$35.00 per child</a:t>
                      </a:r>
                    </a:p>
                    <a:p>
                      <a:pPr algn="ctr" fontAlgn="b"/>
                      <a:r>
                        <a:rPr lang="en-AU" sz="1200" b="0" i="0" u="none" strike="noStrike" dirty="0">
                          <a:solidFill>
                            <a:srgbClr val="000000"/>
                          </a:solidFill>
                          <a:effectLst/>
                          <a:latin typeface="+mj-lt"/>
                        </a:rPr>
                        <a:t>$70.00 max per family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endParaRPr lang="en-AU"/>
                    </a:p>
                  </a:txBody>
                  <a:tcPr/>
                </a:tc>
                <a:extLst>
                  <a:ext uri="{0D108BD9-81ED-4DB2-BD59-A6C34878D82A}">
                    <a16:rowId xmlns:a16="http://schemas.microsoft.com/office/drawing/2014/main" val="3974517661"/>
                  </a:ext>
                </a:extLst>
              </a:tr>
              <a:tr h="0">
                <a:tc gridSpan="9">
                  <a:txBody>
                    <a:bodyPr/>
                    <a:lstStyle/>
                    <a:p>
                      <a:pPr algn="l" fontAlgn="b"/>
                      <a:r>
                        <a:rPr lang="en-AU" sz="1000" u="none" strike="noStrike" dirty="0">
                          <a:effectLst/>
                          <a:latin typeface="+mj-lt"/>
                        </a:rPr>
                        <a:t> </a:t>
                      </a:r>
                      <a:endParaRPr lang="en-AU" sz="1000" b="0" i="0" u="none" strike="noStrike" dirty="0">
                        <a:solidFill>
                          <a:srgbClr val="000000"/>
                        </a:solidFill>
                        <a:effectLst/>
                        <a:latin typeface="+mj-lt"/>
                      </a:endParaRPr>
                    </a:p>
                    <a:p>
                      <a:pPr algn="l"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vMerge="1">
                  <a:txBody>
                    <a:bodyPr/>
                    <a:lstStyle/>
                    <a:p>
                      <a:endParaRPr lang="en-AU"/>
                    </a:p>
                  </a:txBody>
                  <a:tcPr/>
                </a:tc>
                <a:tc hMerge="1" v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31946"/>
                  </a:ext>
                </a:extLst>
              </a:tr>
              <a:tr h="285214">
                <a:tc gridSpan="7">
                  <a:txBody>
                    <a:bodyPr/>
                    <a:lstStyle/>
                    <a:p>
                      <a:pPr algn="ctr" fontAlgn="b"/>
                      <a:r>
                        <a:rPr lang="en-AU" sz="900" u="none" strike="noStrike" dirty="0">
                          <a:effectLst/>
                          <a:latin typeface="+mj-lt"/>
                        </a:rPr>
                        <a:t>PEAC   The Aviation Course, if selected will incur additional charges.</a:t>
                      </a:r>
                      <a:endParaRPr lang="en-AU" sz="9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algn="l" fontAlgn="b"/>
                      <a:r>
                        <a:rPr lang="en-AU" sz="1000" u="none" strike="noStrike" dirty="0">
                          <a:effectLst/>
                          <a:latin typeface="+mj-lt"/>
                        </a:rPr>
                        <a:t> $300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r>
                        <a:rPr lang="en-AU" sz="1000" u="none" strike="noStrike" dirty="0">
                          <a:effectLst/>
                          <a:latin typeface="+mj-lt"/>
                        </a:rPr>
                        <a:t> $300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vMerge="1">
                  <a:txBody>
                    <a:bodyPr/>
                    <a:lstStyle/>
                    <a:p>
                      <a:endParaRPr lang="en-AU"/>
                    </a:p>
                  </a:txBody>
                  <a:tcPr/>
                </a:tc>
                <a:tc hMerge="1" v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4558092"/>
                  </a:ext>
                </a:extLst>
              </a:tr>
              <a:tr h="26126">
                <a:tc gridSpan="9">
                  <a:txBody>
                    <a:bodyPr/>
                    <a:lstStyle/>
                    <a:p>
                      <a:pPr algn="l" fontAlgn="b"/>
                      <a:r>
                        <a:rPr lang="en-AU" sz="1000" u="none" strike="noStrike" dirty="0">
                          <a:effectLst/>
                          <a:latin typeface="+mj-lt"/>
                        </a:rPr>
                        <a:t> </a:t>
                      </a:r>
                      <a:endParaRPr lang="en-AU" sz="1000" b="0" i="0" u="none" strike="noStrike" dirty="0">
                        <a:solidFill>
                          <a:srgbClr val="000000"/>
                        </a:solidFill>
                        <a:effectLst/>
                        <a:latin typeface="+mj-lt"/>
                      </a:endParaRPr>
                    </a:p>
                    <a:p>
                      <a:pPr algn="l" fontAlgn="b"/>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gridSpan="3">
                  <a:txBody>
                    <a:bodyPr/>
                    <a:lstStyle/>
                    <a:p>
                      <a:pPr algn="ctr" fontAlgn="b"/>
                      <a:endParaRPr lang="en-AU" sz="1200" b="1" i="0" u="sng" strike="noStrike" dirty="0">
                        <a:solidFill>
                          <a:srgbClr val="000000"/>
                        </a:solidFill>
                        <a:effectLst/>
                        <a:latin typeface="+mj-lt"/>
                      </a:endParaRPr>
                    </a:p>
                    <a:p>
                      <a:pPr algn="ctr" fontAlgn="b"/>
                      <a:r>
                        <a:rPr lang="en-AU" sz="1200" b="1" i="0" u="sng" strike="noStrike" dirty="0">
                          <a:solidFill>
                            <a:srgbClr val="000000"/>
                          </a:solidFill>
                          <a:effectLst/>
                          <a:latin typeface="+mj-lt"/>
                        </a:rPr>
                        <a:t> Payment Options</a:t>
                      </a:r>
                      <a:r>
                        <a:rPr lang="en-AU" sz="1200" b="1" i="0" u="none" strike="noStrike" dirty="0">
                          <a:solidFill>
                            <a:srgbClr val="000000"/>
                          </a:solidFill>
                          <a:effectLst/>
                          <a:latin typeface="+mj-lt"/>
                        </a:rPr>
                        <a:t>:</a:t>
                      </a:r>
                    </a:p>
                    <a:p>
                      <a:pPr algn="l" fontAlgn="b"/>
                      <a:endParaRPr lang="en-AU" sz="1200" b="1" i="0" u="none" strike="noStrike" dirty="0">
                        <a:solidFill>
                          <a:srgbClr val="000000"/>
                        </a:solidFill>
                        <a:effectLst/>
                        <a:latin typeface="+mj-lt"/>
                      </a:endParaRPr>
                    </a:p>
                    <a:p>
                      <a:pPr algn="ctr" fontAlgn="b"/>
                      <a:r>
                        <a:rPr lang="en-AU" sz="1200" b="0" i="0" u="none" strike="noStrike" dirty="0">
                          <a:solidFill>
                            <a:srgbClr val="000000"/>
                          </a:solidFill>
                          <a:effectLst/>
                          <a:latin typeface="+mj-lt"/>
                        </a:rPr>
                        <a:t> Cash, EFTPOS</a:t>
                      </a:r>
                      <a:r>
                        <a:rPr lang="en-AU" sz="1200" b="0" i="0" u="none" strike="noStrike" baseline="0" dirty="0">
                          <a:solidFill>
                            <a:srgbClr val="000000"/>
                          </a:solidFill>
                          <a:effectLst/>
                          <a:latin typeface="+mj-lt"/>
                        </a:rPr>
                        <a:t> or Direct Deposit. Please use         student surname as payment reference.</a:t>
                      </a:r>
                    </a:p>
                    <a:p>
                      <a:pPr algn="ctr" fontAlgn="b"/>
                      <a:endParaRPr lang="en-AU" sz="1200" b="0" i="0" u="none" strike="noStrike" dirty="0">
                        <a:solidFill>
                          <a:srgbClr val="000000"/>
                        </a:solidFill>
                        <a:effectLst/>
                        <a:latin typeface="+mj-lt"/>
                      </a:endParaRPr>
                    </a:p>
                    <a:p>
                      <a:pPr algn="ctr" fontAlgn="b"/>
                      <a:r>
                        <a:rPr lang="en-AU" sz="1200" b="1" i="0" u="none" strike="noStrike" dirty="0">
                          <a:solidFill>
                            <a:srgbClr val="000000"/>
                          </a:solidFill>
                          <a:effectLst/>
                          <a:latin typeface="+mj-lt"/>
                        </a:rPr>
                        <a:t> Account Name: Brentwood Primary School</a:t>
                      </a:r>
                    </a:p>
                    <a:p>
                      <a:pPr algn="ctr" fontAlgn="b"/>
                      <a:r>
                        <a:rPr lang="en-AU" sz="1200" b="1" u="none" strike="noStrike" dirty="0">
                          <a:effectLst/>
                          <a:latin typeface="+mj-lt"/>
                        </a:rPr>
                        <a:t> BSB: 016267  </a:t>
                      </a:r>
                    </a:p>
                    <a:p>
                      <a:pPr algn="ctr" fontAlgn="b"/>
                      <a:r>
                        <a:rPr lang="en-AU" sz="1200" b="1" u="none" strike="noStrike" dirty="0">
                          <a:effectLst/>
                          <a:latin typeface="+mj-lt"/>
                        </a:rPr>
                        <a:t>Account Number: 340955153</a:t>
                      </a:r>
                    </a:p>
                    <a:p>
                      <a:pPr algn="ctr" fontAlgn="b"/>
                      <a:endParaRPr lang="en-AU" sz="1200" b="0" i="0" u="none" strike="noStrike" dirty="0">
                        <a:solidFill>
                          <a:srgbClr val="000000"/>
                        </a:solidFill>
                        <a:effectLst/>
                        <a:latin typeface="+mj-lt"/>
                      </a:endParaRPr>
                    </a:p>
                    <a:p>
                      <a:pPr algn="ctr" fontAlgn="b"/>
                      <a:r>
                        <a:rPr lang="en-AU" sz="1200" b="0" i="0" u="none" strike="noStrike" dirty="0">
                          <a:solidFill>
                            <a:srgbClr val="000000"/>
                          </a:solidFill>
                          <a:effectLst/>
                          <a:latin typeface="+mj-lt"/>
                        </a:rPr>
                        <a:t> Up-front Pre-payment and part payments plans</a:t>
                      </a:r>
                      <a:r>
                        <a:rPr lang="en-AU" sz="1200" b="0" i="0" u="none" strike="noStrike" baseline="0" dirty="0">
                          <a:solidFill>
                            <a:srgbClr val="000000"/>
                          </a:solidFill>
                          <a:effectLst/>
                          <a:latin typeface="+mj-lt"/>
                        </a:rPr>
                        <a:t> available.</a:t>
                      </a:r>
                      <a:endParaRPr lang="en-AU" sz="1200" b="0" i="0" u="none" strike="noStrike" dirty="0">
                        <a:solidFill>
                          <a:srgbClr val="000000"/>
                        </a:solidFill>
                        <a:effectLst/>
                        <a:latin typeface="+mj-lt"/>
                      </a:endParaRPr>
                    </a:p>
                    <a:p>
                      <a:pPr algn="l" fontAlgn="b"/>
                      <a:endParaRPr lang="en-AU" sz="900" b="0" i="0" u="none" strike="noStrike" dirty="0">
                        <a:solidFill>
                          <a:srgbClr val="000000"/>
                        </a:solidFill>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hMerge="1">
                  <a:txBody>
                    <a:bodyPr/>
                    <a:lstStyle/>
                    <a:p>
                      <a:endParaRPr lang="en-AU"/>
                    </a:p>
                  </a:txBody>
                  <a:tcPr/>
                </a:tc>
                <a:tc rowSpan="5" h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0451308"/>
                  </a:ext>
                </a:extLst>
              </a:tr>
              <a:tr h="529887">
                <a:tc>
                  <a:txBody>
                    <a:bodyPr/>
                    <a:lstStyle/>
                    <a:p>
                      <a:pPr algn="ctr" fontAlgn="b"/>
                      <a:r>
                        <a:rPr lang="en-AU" sz="1000" u="none" strike="noStrike" dirty="0">
                          <a:effectLst/>
                          <a:latin typeface="+mj-lt"/>
                        </a:rPr>
                        <a:t>  Interschool Events</a:t>
                      </a:r>
                    </a:p>
                    <a:p>
                      <a:pPr algn="ctr" fontAlgn="b"/>
                      <a:r>
                        <a:rPr lang="en-AU" sz="1000" u="none" strike="noStrike">
                          <a:effectLst/>
                          <a:latin typeface="+mj-lt"/>
                        </a:rPr>
                        <a:t>&amp; </a:t>
                      </a:r>
                      <a:endParaRPr lang="en-AU" sz="1000" u="none" strike="noStrike" dirty="0">
                        <a:effectLst/>
                        <a:latin typeface="+mj-lt"/>
                      </a:endParaRPr>
                    </a:p>
                    <a:p>
                      <a:pPr algn="ctr" fontAlgn="b"/>
                      <a:r>
                        <a:rPr lang="en-AU" sz="1000" b="0" i="0" u="none" strike="noStrike" dirty="0">
                          <a:solidFill>
                            <a:srgbClr val="000000"/>
                          </a:solidFill>
                          <a:effectLst/>
                          <a:latin typeface="+mj-lt"/>
                        </a:rPr>
                        <a:t>  Swimming Carnival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AU" sz="1000" u="none" strike="noStrike" dirty="0">
                          <a:effectLst/>
                          <a:latin typeface="+mj-lt"/>
                        </a:rPr>
                        <a:t> $40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$85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$85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$85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vMerge="1">
                  <a:txBody>
                    <a:bodyPr/>
                    <a:lstStyle/>
                    <a:p>
                      <a:pPr algn="ctr"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en-AU"/>
                    </a:p>
                  </a:txBody>
                  <a:tcPr/>
                </a:tc>
                <a:tc hMerge="1" v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7123288"/>
                  </a:ext>
                </a:extLst>
              </a:tr>
              <a:tr h="305468">
                <a:tc>
                  <a:txBody>
                    <a:bodyPr/>
                    <a:lstStyle/>
                    <a:p>
                      <a:pPr algn="ctr" fontAlgn="b"/>
                      <a:r>
                        <a:rPr lang="en-AU" sz="1000" u="none" strike="noStrike" dirty="0">
                          <a:effectLst/>
                          <a:latin typeface="+mj-lt"/>
                        </a:rPr>
                        <a:t> Choir Performances</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AU" sz="1000" u="none" strike="noStrike" dirty="0">
                          <a:effectLst/>
                          <a:latin typeface="+mj-lt"/>
                        </a:rPr>
                        <a:t> $60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$60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$60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$60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u="none" strike="noStrike" dirty="0">
                          <a:effectLst/>
                          <a:latin typeface="+mj-lt"/>
                        </a:rPr>
                        <a:t> $60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v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en-AU"/>
                    </a:p>
                  </a:txBody>
                  <a:tcPr/>
                </a:tc>
                <a:tc hMerge="1" vMerge="1">
                  <a:txBody>
                    <a:bodyPr/>
                    <a:lstStyle/>
                    <a:p>
                      <a:pPr algn="ctr"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8745498"/>
                  </a:ext>
                </a:extLst>
              </a:tr>
              <a:tr h="0">
                <a:tc gridSpan="9">
                  <a:txBody>
                    <a:bodyPr/>
                    <a:lstStyle/>
                    <a:p>
                      <a:pPr algn="ctr" fontAlgn="b"/>
                      <a:r>
                        <a:rPr lang="en-AU" sz="1000" u="none" strike="noStrike" dirty="0">
                          <a:effectLst/>
                          <a:latin typeface="+mj-lt"/>
                        </a:rPr>
                        <a:t> </a:t>
                      </a:r>
                      <a:endParaRPr lang="en-AU" sz="10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AU" sz="10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v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en-AU"/>
                    </a:p>
                  </a:txBody>
                  <a:tcPr/>
                </a:tc>
                <a:tc hMerge="1" v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843622"/>
                  </a:ext>
                </a:extLst>
              </a:tr>
              <a:tr h="305468">
                <a:tc>
                  <a:txBody>
                    <a:bodyPr/>
                    <a:lstStyle/>
                    <a:p>
                      <a:pPr algn="ctr" fontAlgn="b"/>
                      <a:r>
                        <a:rPr lang="en-AU" sz="1000" b="1" u="none" strike="noStrike" dirty="0">
                          <a:effectLst/>
                          <a:latin typeface="+mj-lt"/>
                        </a:rPr>
                        <a:t> Total</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AU" sz="1000" b="1" i="0" u="none" strike="noStrike" dirty="0">
                          <a:solidFill>
                            <a:srgbClr val="000000"/>
                          </a:solidFill>
                          <a:effectLst/>
                          <a:latin typeface="+mj-lt"/>
                        </a:rPr>
                        <a:t>$100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AU" sz="1000" b="1" u="none" strike="noStrike" dirty="0">
                          <a:effectLst/>
                          <a:latin typeface="+mj-lt"/>
                        </a:rPr>
                        <a:t> $320</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AU" sz="1000" b="1" u="none" strike="noStrike" dirty="0">
                          <a:effectLst/>
                          <a:latin typeface="+mj-lt"/>
                        </a:rPr>
                        <a:t> $400</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AU" sz="1000" b="1" u="none" strike="noStrike" dirty="0">
                          <a:effectLst/>
                          <a:latin typeface="+mj-lt"/>
                        </a:rPr>
                        <a:t> $490</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AU" sz="1000" b="1" u="none" strike="noStrike" dirty="0">
                          <a:effectLst/>
                          <a:latin typeface="+mj-lt"/>
                        </a:rPr>
                        <a:t> $530 </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AU" sz="1000" b="1" u="none" strike="noStrike" dirty="0">
                          <a:effectLst/>
                          <a:latin typeface="+mj-lt"/>
                        </a:rPr>
                        <a:t> $575 </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r>
                        <a:rPr lang="en-AU" sz="1000" b="1" u="none" strike="noStrike" dirty="0">
                          <a:effectLst/>
                          <a:latin typeface="+mj-lt"/>
                        </a:rPr>
                        <a:t> $575</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r>
                        <a:rPr lang="en-AU" sz="1000" b="1" u="none" strike="noStrike" dirty="0">
                          <a:effectLst/>
                          <a:latin typeface="+mj-lt"/>
                        </a:rPr>
                        <a:t> $1025</a:t>
                      </a:r>
                      <a:endParaRPr lang="en-AU" sz="10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gridSpan="3" v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en-AU"/>
                    </a:p>
                  </a:txBody>
                  <a:tcPr/>
                </a:tc>
                <a:tc hMerge="1" vMerge="1">
                  <a:txBody>
                    <a:bodyPr/>
                    <a:lstStyle/>
                    <a:p>
                      <a:pPr algn="l" fontAlgn="b"/>
                      <a:endParaRPr lang="en-AU" sz="9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3974323"/>
                  </a:ext>
                </a:extLst>
              </a:tr>
            </a:tbl>
          </a:graphicData>
        </a:graphic>
      </p:graphicFrame>
    </p:spTree>
    <p:extLst>
      <p:ext uri="{BB962C8B-B14F-4D97-AF65-F5344CB8AC3E}">
        <p14:creationId xmlns:p14="http://schemas.microsoft.com/office/powerpoint/2010/main" val="30660235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3171</TotalTime>
  <Words>1044</Words>
  <Application>Microsoft Office PowerPoint</Application>
  <PresentationFormat>Custom</PresentationFormat>
  <Paragraphs>173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Narrow</vt:lpstr>
      <vt:lpstr>Calibri</vt:lpstr>
      <vt:lpstr>Calibri Light</vt:lpstr>
      <vt:lpstr>Office Theme</vt:lpstr>
      <vt:lpstr>PowerPoint Presentation</vt:lpstr>
      <vt:lpstr>PowerPoint Presentation</vt:lpstr>
    </vt:vector>
  </TitlesOfParts>
  <Company>Department of Education Western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DAWSON Marisa [Brentwood Primary School]</dc:creator>
  <cp:lastModifiedBy>CARR Dawn [Brentwood Primary School]</cp:lastModifiedBy>
  <cp:revision>72</cp:revision>
  <cp:lastPrinted>2023-11-27T05:44:43Z</cp:lastPrinted>
  <dcterms:created xsi:type="dcterms:W3CDTF">2021-06-17T06:05:08Z</dcterms:created>
  <dcterms:modified xsi:type="dcterms:W3CDTF">2023-11-28T03:02:15Z</dcterms:modified>
</cp:coreProperties>
</file>